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1063" y="379221"/>
            <a:ext cx="380187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39" y="1309522"/>
            <a:ext cx="7614920" cy="3884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144509" y="6293433"/>
            <a:ext cx="2489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0786" y="407924"/>
            <a:ext cx="58299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Device Selection and Data</a:t>
            </a:r>
            <a:r>
              <a:rPr dirty="0" spc="-9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Transfer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5511" rIns="0" bIns="0" rtlCol="0" vert="horz">
            <a:spAutoFit/>
          </a:bodyPr>
          <a:lstStyle/>
          <a:p>
            <a:pPr marL="355600" indent="-342900">
              <a:lnSpc>
                <a:spcPts val="3535"/>
              </a:lnSpc>
              <a:buClr>
                <a:srgbClr val="9900CC"/>
              </a:buClr>
              <a:buSzPct val="125000"/>
              <a:buFont typeface="Wingdings"/>
              <a:buChar char=""/>
              <a:tabLst>
                <a:tab pos="377825" algn="l"/>
                <a:tab pos="1069975" algn="l"/>
                <a:tab pos="2515235" algn="l"/>
                <a:tab pos="2952750" algn="l"/>
                <a:tab pos="4356735" algn="l"/>
                <a:tab pos="4830445" algn="l"/>
                <a:tab pos="5880735" algn="l"/>
                <a:tab pos="6949440" algn="l"/>
                <a:tab pos="732726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b</a:t>
            </a:r>
            <a:r>
              <a:rPr dirty="0" sz="2800" spc="-5">
                <a:latin typeface="Times New Roman"/>
                <a:cs typeface="Times New Roman"/>
              </a:rPr>
              <a:t>jective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se</a:t>
            </a:r>
            <a:r>
              <a:rPr dirty="0" sz="2800" spc="-20">
                <a:latin typeface="Times New Roman"/>
                <a:cs typeface="Times New Roman"/>
              </a:rPr>
              <a:t>l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 spc="-20">
                <a:latin typeface="Times New Roman"/>
                <a:cs typeface="Times New Roman"/>
              </a:rPr>
              <a:t>c</a:t>
            </a:r>
            <a:r>
              <a:rPr dirty="0" sz="2800" spc="-5">
                <a:latin typeface="Times New Roman"/>
                <a:cs typeface="Times New Roman"/>
              </a:rPr>
              <a:t>ti</a:t>
            </a:r>
            <a:r>
              <a:rPr dirty="0" sz="2800">
                <a:latin typeface="Times New Roman"/>
                <a:cs typeface="Times New Roman"/>
              </a:rPr>
              <a:t>n</a:t>
            </a:r>
            <a:r>
              <a:rPr dirty="0" sz="2800" spc="-5">
                <a:latin typeface="Times New Roman"/>
                <a:cs typeface="Times New Roman"/>
              </a:rPr>
              <a:t>g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5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tput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dev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ce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is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  <a:p>
            <a:pPr marL="355600" marR="5080">
              <a:lnSpc>
                <a:spcPts val="3360"/>
              </a:lnSpc>
              <a:spcBef>
                <a:spcPts val="30"/>
              </a:spcBef>
            </a:pPr>
            <a:r>
              <a:rPr dirty="0" sz="2800" spc="-5">
                <a:latin typeface="Times New Roman"/>
                <a:cs typeface="Times New Roman"/>
              </a:rPr>
              <a:t>get information or a result out of the processor and  </a:t>
            </a:r>
            <a:r>
              <a:rPr dirty="0" sz="2800">
                <a:latin typeface="Times New Roman"/>
                <a:cs typeface="Times New Roman"/>
              </a:rPr>
              <a:t>store </a:t>
            </a:r>
            <a:r>
              <a:rPr dirty="0" sz="2800" spc="-5">
                <a:latin typeface="Times New Roman"/>
                <a:cs typeface="Times New Roman"/>
              </a:rPr>
              <a:t>it </a:t>
            </a:r>
            <a:r>
              <a:rPr dirty="0" sz="2800">
                <a:latin typeface="Times New Roman"/>
                <a:cs typeface="Times New Roman"/>
              </a:rPr>
              <a:t>or </a:t>
            </a:r>
            <a:r>
              <a:rPr dirty="0" sz="2800" spc="-5">
                <a:latin typeface="Times New Roman"/>
                <a:cs typeface="Times New Roman"/>
              </a:rPr>
              <a:t>display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98500"/>
              </a:lnSpc>
              <a:buClr>
                <a:srgbClr val="9900CC"/>
              </a:buClr>
              <a:buSzPct val="125000"/>
              <a:buFont typeface="Wingdings"/>
              <a:buChar char=""/>
              <a:tabLst>
                <a:tab pos="37782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OUT </a:t>
            </a:r>
            <a:r>
              <a:rPr dirty="0" sz="2800" spc="-5">
                <a:latin typeface="Times New Roman"/>
                <a:cs typeface="Times New Roman"/>
              </a:rPr>
              <a:t>instruction serves that purpose. </a:t>
            </a:r>
            <a:r>
              <a:rPr dirty="0" sz="2800">
                <a:latin typeface="Times New Roman"/>
                <a:cs typeface="Times New Roman"/>
              </a:rPr>
              <a:t>During  the </a:t>
            </a:r>
            <a:r>
              <a:rPr dirty="0" sz="2800" spc="-5">
                <a:latin typeface="Times New Roman"/>
                <a:cs typeface="Times New Roman"/>
              </a:rPr>
              <a:t>execution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this instruction,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processor  places </a:t>
            </a:r>
            <a:r>
              <a:rPr dirty="0" sz="2800" spc="-10">
                <a:latin typeface="Times New Roman"/>
                <a:cs typeface="Times New Roman"/>
              </a:rPr>
              <a:t>that </a:t>
            </a:r>
            <a:r>
              <a:rPr dirty="0" sz="2800" spc="-5">
                <a:latin typeface="Times New Roman"/>
                <a:cs typeface="Times New Roman"/>
              </a:rPr>
              <a:t>information (accumulator contents) </a:t>
            </a:r>
            <a:r>
              <a:rPr dirty="0" sz="2800" spc="-15">
                <a:latin typeface="Times New Roman"/>
                <a:cs typeface="Times New Roman"/>
              </a:rPr>
              <a:t>on </a:t>
            </a:r>
            <a:r>
              <a:rPr dirty="0" sz="2800" spc="67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data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bus.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0766" y="379221"/>
            <a:ext cx="29819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Tri-State</a:t>
            </a:r>
            <a:r>
              <a:rPr dirty="0" spc="-45"/>
              <a:t> </a:t>
            </a:r>
            <a:r>
              <a:rPr dirty="0" spc="-5"/>
              <a:t>Buffers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30"/>
            <a:ext cx="7606665" cy="2905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An important circuit element that is used widely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  memory.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This buffer is a logic circuit that has three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states:</a:t>
            </a:r>
            <a:endParaRPr sz="26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85"/>
              </a:spcBef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Logic 0, logic1, and high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impedance.</a:t>
            </a:r>
            <a:endParaRPr sz="2400">
              <a:latin typeface="Arial"/>
              <a:cs typeface="Arial"/>
            </a:endParaRPr>
          </a:p>
          <a:p>
            <a:pPr lvl="1" marL="756285" marR="655320" indent="-286385">
              <a:lnSpc>
                <a:spcPct val="100000"/>
              </a:lnSpc>
              <a:spcBef>
                <a:spcPts val="575"/>
              </a:spcBef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When </a:t>
            </a:r>
            <a:r>
              <a:rPr dirty="0" sz="2400">
                <a:latin typeface="Arial"/>
                <a:cs typeface="Arial"/>
              </a:rPr>
              <a:t>this </a:t>
            </a:r>
            <a:r>
              <a:rPr dirty="0" sz="2400" spc="-5">
                <a:latin typeface="Arial"/>
                <a:cs typeface="Arial"/>
              </a:rPr>
              <a:t>circuit is in high impedance mode </a:t>
            </a:r>
            <a:r>
              <a:rPr dirty="0" sz="2400">
                <a:latin typeface="Arial"/>
                <a:cs typeface="Arial"/>
              </a:rPr>
              <a:t>it  </a:t>
            </a:r>
            <a:r>
              <a:rPr dirty="0" sz="2400" spc="-5">
                <a:latin typeface="Arial"/>
                <a:cs typeface="Arial"/>
              </a:rPr>
              <a:t>looks </a:t>
            </a:r>
            <a:r>
              <a:rPr dirty="0" sz="2400">
                <a:latin typeface="Arial"/>
                <a:cs typeface="Arial"/>
              </a:rPr>
              <a:t>as if it is </a:t>
            </a:r>
            <a:r>
              <a:rPr dirty="0" sz="2400" spc="-5">
                <a:latin typeface="Arial"/>
                <a:cs typeface="Arial"/>
              </a:rPr>
              <a:t>disconnected </a:t>
            </a:r>
            <a:r>
              <a:rPr dirty="0" sz="2400">
                <a:latin typeface="Arial"/>
                <a:cs typeface="Arial"/>
              </a:rPr>
              <a:t>from the </a:t>
            </a:r>
            <a:r>
              <a:rPr dirty="0" sz="2400" spc="-5">
                <a:latin typeface="Arial"/>
                <a:cs typeface="Arial"/>
              </a:rPr>
              <a:t>output  completely.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3223" y="4738115"/>
            <a:ext cx="731520" cy="640080"/>
          </a:xfrm>
          <a:custGeom>
            <a:avLst/>
            <a:gdLst/>
            <a:ahLst/>
            <a:cxnLst/>
            <a:rect l="l" t="t" r="r" b="b"/>
            <a:pathLst>
              <a:path w="731519" h="640079">
                <a:moveTo>
                  <a:pt x="0" y="640079"/>
                </a:moveTo>
                <a:lnTo>
                  <a:pt x="731519" y="640079"/>
                </a:lnTo>
                <a:lnTo>
                  <a:pt x="73151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73223" y="4738115"/>
            <a:ext cx="731520" cy="640080"/>
          </a:xfrm>
          <a:custGeom>
            <a:avLst/>
            <a:gdLst/>
            <a:ahLst/>
            <a:cxnLst/>
            <a:rect l="l" t="t" r="r" b="b"/>
            <a:pathLst>
              <a:path w="731519" h="640079">
                <a:moveTo>
                  <a:pt x="0" y="640079"/>
                </a:moveTo>
                <a:lnTo>
                  <a:pt x="731519" y="640079"/>
                </a:lnTo>
                <a:lnTo>
                  <a:pt x="73151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15384" y="4738115"/>
            <a:ext cx="731520" cy="640080"/>
          </a:xfrm>
          <a:custGeom>
            <a:avLst/>
            <a:gdLst/>
            <a:ahLst/>
            <a:cxnLst/>
            <a:rect l="l" t="t" r="r" b="b"/>
            <a:pathLst>
              <a:path w="731520" h="640079">
                <a:moveTo>
                  <a:pt x="0" y="640079"/>
                </a:moveTo>
                <a:lnTo>
                  <a:pt x="731520" y="640079"/>
                </a:lnTo>
                <a:lnTo>
                  <a:pt x="73152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15384" y="4738115"/>
            <a:ext cx="731520" cy="640080"/>
          </a:xfrm>
          <a:custGeom>
            <a:avLst/>
            <a:gdLst/>
            <a:ahLst/>
            <a:cxnLst/>
            <a:rect l="l" t="t" r="r" b="b"/>
            <a:pathLst>
              <a:path w="731520" h="640079">
                <a:moveTo>
                  <a:pt x="0" y="640079"/>
                </a:moveTo>
                <a:lnTo>
                  <a:pt x="731520" y="640079"/>
                </a:lnTo>
                <a:lnTo>
                  <a:pt x="73152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52032" y="4738115"/>
            <a:ext cx="731520" cy="640080"/>
          </a:xfrm>
          <a:custGeom>
            <a:avLst/>
            <a:gdLst/>
            <a:ahLst/>
            <a:cxnLst/>
            <a:rect l="l" t="t" r="r" b="b"/>
            <a:pathLst>
              <a:path w="731520" h="640079">
                <a:moveTo>
                  <a:pt x="0" y="640079"/>
                </a:moveTo>
                <a:lnTo>
                  <a:pt x="731519" y="640079"/>
                </a:lnTo>
                <a:lnTo>
                  <a:pt x="73151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52032" y="4738115"/>
            <a:ext cx="731520" cy="640080"/>
          </a:xfrm>
          <a:custGeom>
            <a:avLst/>
            <a:gdLst/>
            <a:ahLst/>
            <a:cxnLst/>
            <a:rect l="l" t="t" r="r" b="b"/>
            <a:pathLst>
              <a:path w="731520" h="640079">
                <a:moveTo>
                  <a:pt x="0" y="640079"/>
                </a:moveTo>
                <a:lnTo>
                  <a:pt x="731519" y="640079"/>
                </a:lnTo>
                <a:lnTo>
                  <a:pt x="73151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42032" y="5052059"/>
            <a:ext cx="699770" cy="5080"/>
          </a:xfrm>
          <a:custGeom>
            <a:avLst/>
            <a:gdLst/>
            <a:ahLst/>
            <a:cxnLst/>
            <a:rect l="l" t="t" r="r" b="b"/>
            <a:pathLst>
              <a:path w="699769" h="5079">
                <a:moveTo>
                  <a:pt x="0" y="0"/>
                </a:moveTo>
                <a:lnTo>
                  <a:pt x="699516" y="457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42032" y="5058155"/>
            <a:ext cx="0" cy="90170"/>
          </a:xfrm>
          <a:custGeom>
            <a:avLst/>
            <a:gdLst/>
            <a:ahLst/>
            <a:cxnLst/>
            <a:rect l="l" t="t" r="r" b="b"/>
            <a:pathLst>
              <a:path w="0" h="90170">
                <a:moveTo>
                  <a:pt x="0" y="0"/>
                </a:moveTo>
                <a:lnTo>
                  <a:pt x="0" y="899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36876" y="516026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96311" y="5215128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 h="0">
                <a:moveTo>
                  <a:pt x="9143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5047" y="5045964"/>
            <a:ext cx="567055" cy="10795"/>
          </a:xfrm>
          <a:custGeom>
            <a:avLst/>
            <a:gdLst/>
            <a:ahLst/>
            <a:cxnLst/>
            <a:rect l="l" t="t" r="r" b="b"/>
            <a:pathLst>
              <a:path w="567054" h="10795">
                <a:moveTo>
                  <a:pt x="0" y="10668"/>
                </a:moveTo>
                <a:lnTo>
                  <a:pt x="56692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629" y="4867655"/>
            <a:ext cx="76200" cy="184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68083" y="5052059"/>
            <a:ext cx="638810" cy="5080"/>
          </a:xfrm>
          <a:custGeom>
            <a:avLst/>
            <a:gdLst/>
            <a:ahLst/>
            <a:cxnLst/>
            <a:rect l="l" t="t" r="r" b="b"/>
            <a:pathLst>
              <a:path w="638809" h="5079">
                <a:moveTo>
                  <a:pt x="0" y="0"/>
                </a:moveTo>
                <a:lnTo>
                  <a:pt x="638556" y="457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789302" y="5462117"/>
            <a:ext cx="14643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The </a:t>
            </a:r>
            <a:r>
              <a:rPr dirty="0" sz="1400">
                <a:latin typeface="Arial"/>
                <a:cs typeface="Arial"/>
              </a:rPr>
              <a:t>Output is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19" name="object 19"/>
          <p:cNvSpPr txBox="1"/>
          <p:nvPr/>
        </p:nvSpPr>
        <p:spPr>
          <a:xfrm>
            <a:off x="3840860" y="5462117"/>
            <a:ext cx="15030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The </a:t>
            </a:r>
            <a:r>
              <a:rPr dirty="0" sz="1400">
                <a:latin typeface="Arial"/>
                <a:cs typeface="Arial"/>
              </a:rPr>
              <a:t>Output is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High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3488" y="5462117"/>
            <a:ext cx="13246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High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Impedance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7108" y="379221"/>
            <a:ext cx="3589654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</a:t>
            </a:r>
            <a:r>
              <a:rPr dirty="0" spc="-5"/>
              <a:t>Tri-State</a:t>
            </a:r>
            <a:r>
              <a:rPr dirty="0" spc="-70"/>
              <a:t> </a:t>
            </a:r>
            <a:r>
              <a:rPr dirty="0" spc="-5"/>
              <a:t>Buffer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010567"/>
            <a:ext cx="7273925" cy="308991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This circuit has two inputs and one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output.</a:t>
            </a:r>
            <a:endParaRPr sz="2600">
              <a:latin typeface="Arial"/>
              <a:cs typeface="Arial"/>
            </a:endParaRPr>
          </a:p>
          <a:p>
            <a:pPr lvl="1" marL="756285" marR="171450" indent="-286385">
              <a:lnSpc>
                <a:spcPct val="100000"/>
              </a:lnSpc>
              <a:spcBef>
                <a:spcPts val="585"/>
              </a:spcBef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>
                <a:latin typeface="Arial"/>
                <a:cs typeface="Arial"/>
              </a:rPr>
              <a:t>The first </a:t>
            </a:r>
            <a:r>
              <a:rPr dirty="0" sz="2400" spc="-5">
                <a:latin typeface="Arial"/>
                <a:cs typeface="Arial"/>
              </a:rPr>
              <a:t>input behaves like </a:t>
            </a:r>
            <a:r>
              <a:rPr dirty="0" sz="2400">
                <a:latin typeface="Arial"/>
                <a:cs typeface="Arial"/>
              </a:rPr>
              <a:t>the normal </a:t>
            </a:r>
            <a:r>
              <a:rPr dirty="0" sz="2400" spc="-5">
                <a:latin typeface="Arial"/>
                <a:cs typeface="Arial"/>
              </a:rPr>
              <a:t>input </a:t>
            </a:r>
            <a:r>
              <a:rPr dirty="0" sz="2400">
                <a:latin typeface="Arial"/>
                <a:cs typeface="Arial"/>
              </a:rPr>
              <a:t>for  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circuit.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80"/>
              </a:spcBef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second input is an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“</a:t>
            </a:r>
            <a:r>
              <a:rPr dirty="0" sz="2400" spc="-5" b="1">
                <a:latin typeface="Arial"/>
                <a:cs typeface="Arial"/>
              </a:rPr>
              <a:t>enable</a:t>
            </a:r>
            <a:r>
              <a:rPr dirty="0" sz="2400" spc="-5">
                <a:latin typeface="Arial"/>
                <a:cs typeface="Arial"/>
              </a:rPr>
              <a:t>”.</a:t>
            </a:r>
            <a:endParaRPr sz="2400">
              <a:latin typeface="Arial"/>
              <a:cs typeface="Arial"/>
            </a:endParaRPr>
          </a:p>
          <a:p>
            <a:pPr lvl="2" marL="1155700" marR="48514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Arial"/>
                <a:cs typeface="Arial"/>
              </a:rPr>
              <a:t>If it is set high, the output follows the proper</a:t>
            </a:r>
            <a:r>
              <a:rPr dirty="0" sz="2000" spc="-2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circuit  behavior.</a:t>
            </a:r>
            <a:endParaRPr sz="20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Arial"/>
                <a:cs typeface="Arial"/>
              </a:rPr>
              <a:t>If it is set low, the output looks like a wire connected</a:t>
            </a:r>
            <a:r>
              <a:rPr dirty="0" sz="2000" spc="-1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nothing.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4164" y="4483608"/>
            <a:ext cx="533400" cy="736600"/>
          </a:xfrm>
          <a:custGeom>
            <a:avLst/>
            <a:gdLst/>
            <a:ahLst/>
            <a:cxnLst/>
            <a:rect l="l" t="t" r="r" b="b"/>
            <a:pathLst>
              <a:path w="533400" h="736600">
                <a:moveTo>
                  <a:pt x="0" y="0"/>
                </a:moveTo>
                <a:lnTo>
                  <a:pt x="533400" y="368046"/>
                </a:lnTo>
                <a:lnTo>
                  <a:pt x="0" y="7360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4563" y="485089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609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07564" y="4850891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 h="0">
                <a:moveTo>
                  <a:pt x="0" y="0"/>
                </a:moveTo>
                <a:lnTo>
                  <a:pt x="4328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54579" y="5017008"/>
            <a:ext cx="0" cy="367665"/>
          </a:xfrm>
          <a:custGeom>
            <a:avLst/>
            <a:gdLst/>
            <a:ahLst/>
            <a:cxnLst/>
            <a:rect l="l" t="t" r="r" b="b"/>
            <a:pathLst>
              <a:path w="0" h="36766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7867" y="4725415"/>
            <a:ext cx="42290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nput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6998" y="4729988"/>
            <a:ext cx="5613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Out</a:t>
            </a:r>
            <a:r>
              <a:rPr dirty="0" sz="1400">
                <a:latin typeface="Arial"/>
                <a:cs typeface="Arial"/>
              </a:rPr>
              <a:t>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3623" y="5557215"/>
            <a:ext cx="5803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Enable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45580" y="4483608"/>
            <a:ext cx="533400" cy="736600"/>
          </a:xfrm>
          <a:custGeom>
            <a:avLst/>
            <a:gdLst/>
            <a:ahLst/>
            <a:cxnLst/>
            <a:rect l="l" t="t" r="r" b="b"/>
            <a:pathLst>
              <a:path w="533400" h="736600">
                <a:moveTo>
                  <a:pt x="0" y="0"/>
                </a:moveTo>
                <a:lnTo>
                  <a:pt x="533400" y="368046"/>
                </a:lnTo>
                <a:lnTo>
                  <a:pt x="0" y="7360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35979" y="485089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609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78980" y="4850891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25995" y="5105400"/>
            <a:ext cx="1905" cy="277495"/>
          </a:xfrm>
          <a:custGeom>
            <a:avLst/>
            <a:gdLst/>
            <a:ahLst/>
            <a:cxnLst/>
            <a:rect l="l" t="t" r="r" b="b"/>
            <a:pathLst>
              <a:path w="1904" h="277495">
                <a:moveTo>
                  <a:pt x="0" y="0"/>
                </a:moveTo>
                <a:lnTo>
                  <a:pt x="1524" y="27736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338953" y="4725415"/>
            <a:ext cx="42290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nput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5333" y="4729988"/>
            <a:ext cx="5613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Out</a:t>
            </a:r>
            <a:r>
              <a:rPr dirty="0" sz="1400">
                <a:latin typeface="Arial"/>
                <a:cs typeface="Arial"/>
              </a:rPr>
              <a:t>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34657" y="5557215"/>
            <a:ext cx="5803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Enable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78752" y="5018532"/>
            <a:ext cx="82296" cy="83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19671" y="5550408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373626" y="4661661"/>
            <a:ext cx="369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6925" y="379221"/>
            <a:ext cx="50114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Basic </a:t>
            </a:r>
            <a:r>
              <a:rPr dirty="0" spc="-5"/>
              <a:t>Memory</a:t>
            </a:r>
            <a:r>
              <a:rPr dirty="0" spc="-95"/>
              <a:t> </a:t>
            </a:r>
            <a:r>
              <a:rPr dirty="0" spc="-5"/>
              <a:t>Element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30"/>
            <a:ext cx="7585709" cy="1691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The basic memory element is similar to a D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latch.</a:t>
            </a:r>
            <a:endParaRPr sz="2600">
              <a:latin typeface="Arial"/>
              <a:cs typeface="Arial"/>
            </a:endParaRPr>
          </a:p>
          <a:p>
            <a:pPr marL="355600" marR="127635" indent="-342900">
              <a:lnSpc>
                <a:spcPct val="100000"/>
              </a:lnSpc>
              <a:spcBef>
                <a:spcPts val="620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This latch has an input where the data comes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in.  It has an enable input and an output on which  data comes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out.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78808" y="3467100"/>
            <a:ext cx="1231900" cy="1714500"/>
          </a:xfrm>
          <a:custGeom>
            <a:avLst/>
            <a:gdLst/>
            <a:ahLst/>
            <a:cxnLst/>
            <a:rect l="l" t="t" r="r" b="b"/>
            <a:pathLst>
              <a:path w="1231900" h="1714500">
                <a:moveTo>
                  <a:pt x="0" y="1714500"/>
                </a:moveTo>
                <a:lnTo>
                  <a:pt x="1231391" y="1714500"/>
                </a:lnTo>
                <a:lnTo>
                  <a:pt x="1231391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29529" y="3675634"/>
            <a:ext cx="1517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4703" y="3663188"/>
            <a:ext cx="1416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5200" y="3784091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 h="0">
                <a:moveTo>
                  <a:pt x="67360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10200" y="3797808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05200" y="4826508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 h="0">
                <a:moveTo>
                  <a:pt x="67360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225800" y="3505961"/>
            <a:ext cx="8464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Data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5499353" y="3505961"/>
            <a:ext cx="9848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Data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9672" y="4534915"/>
            <a:ext cx="110236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95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Enable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495"/>
              </a:lnSpc>
            </a:pPr>
            <a:r>
              <a:rPr dirty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6925" y="379221"/>
            <a:ext cx="50114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Basic </a:t>
            </a:r>
            <a:r>
              <a:rPr dirty="0" spc="-5"/>
              <a:t>Memory</a:t>
            </a:r>
            <a:r>
              <a:rPr dirty="0" spc="-95"/>
              <a:t> </a:t>
            </a:r>
            <a:r>
              <a:rPr dirty="0" spc="-5"/>
              <a:t>Element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090930"/>
            <a:ext cx="7512050" cy="22409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However, this is not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safe.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900CC"/>
              </a:buClr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lvl="1" marL="756285" marR="5080" indent="-286385">
              <a:lnSpc>
                <a:spcPct val="100000"/>
              </a:lnSpc>
              <a:buClr>
                <a:srgbClr val="FF0066"/>
              </a:buClr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Data is always present on the input and the output is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always  set to the contents of the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latch.</a:t>
            </a:r>
            <a:endParaRPr sz="2000">
              <a:latin typeface="Arial"/>
              <a:cs typeface="Arial"/>
            </a:endParaRPr>
          </a:p>
          <a:p>
            <a:pPr lvl="1" marL="756285" marR="448309" indent="-286385">
              <a:lnSpc>
                <a:spcPct val="100000"/>
              </a:lnSpc>
              <a:spcBef>
                <a:spcPts val="480"/>
              </a:spcBef>
              <a:buClr>
                <a:srgbClr val="FF0066"/>
              </a:buClr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To </a:t>
            </a:r>
            <a:r>
              <a:rPr dirty="0" sz="2000" spc="-5">
                <a:latin typeface="Arial"/>
                <a:cs typeface="Arial"/>
              </a:rPr>
              <a:t>avoid </a:t>
            </a:r>
            <a:r>
              <a:rPr dirty="0" sz="2000">
                <a:latin typeface="Arial"/>
                <a:cs typeface="Arial"/>
              </a:rPr>
              <a:t>this, tri-state buffers are added at the input</a:t>
            </a:r>
            <a:r>
              <a:rPr dirty="0" sz="2000" spc="-2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  output of the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latch.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3820" y="3467100"/>
            <a:ext cx="1234440" cy="1714500"/>
          </a:xfrm>
          <a:custGeom>
            <a:avLst/>
            <a:gdLst/>
            <a:ahLst/>
            <a:cxnLst/>
            <a:rect l="l" t="t" r="r" b="b"/>
            <a:pathLst>
              <a:path w="1234439" h="1714500">
                <a:moveTo>
                  <a:pt x="0" y="1714500"/>
                </a:moveTo>
                <a:lnTo>
                  <a:pt x="1234439" y="1714500"/>
                </a:lnTo>
                <a:lnTo>
                  <a:pt x="1234439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21735" y="3784091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4" h="0">
                <a:moveTo>
                  <a:pt x="6720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47459" y="3797808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21735" y="4826508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4" h="0">
                <a:moveTo>
                  <a:pt x="6720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12747" y="3505961"/>
            <a:ext cx="5572125" cy="409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10"/>
              </a:lnSpc>
              <a:spcBef>
                <a:spcPts val="105"/>
              </a:spcBef>
              <a:tabLst>
                <a:tab pos="4599305" algn="l"/>
              </a:tabLst>
            </a:pPr>
            <a:r>
              <a:rPr dirty="0" sz="1400" spc="-5">
                <a:latin typeface="Arial"/>
                <a:cs typeface="Arial"/>
              </a:rPr>
              <a:t>Data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Input	</a:t>
            </a:r>
            <a:r>
              <a:rPr dirty="0" sz="1400" spc="-5">
                <a:latin typeface="Arial"/>
                <a:cs typeface="Arial"/>
              </a:rPr>
              <a:t>Data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  <a:p>
            <a:pPr algn="ctr" marR="335280">
              <a:lnSpc>
                <a:spcPts val="1510"/>
              </a:lnSpc>
              <a:tabLst>
                <a:tab pos="774065" algn="l"/>
              </a:tabLst>
            </a:pPr>
            <a:r>
              <a:rPr dirty="0" baseline="3968" sz="2100">
                <a:latin typeface="Arial"/>
                <a:cs typeface="Arial"/>
              </a:rPr>
              <a:t>D	</a:t>
            </a:r>
            <a:r>
              <a:rPr dirty="0" sz="1400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098" y="4534915"/>
            <a:ext cx="110236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95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Enable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495"/>
              </a:lnSpc>
            </a:pPr>
            <a:r>
              <a:rPr dirty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74848" y="3631691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399"/>
                </a:lnTo>
                <a:lnTo>
                  <a:pt x="0" y="30479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9" y="3849623"/>
            <a:ext cx="85344" cy="23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99360" y="4088891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4" h="0">
                <a:moveTo>
                  <a:pt x="62026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01595" y="3785615"/>
            <a:ext cx="866140" cy="6350"/>
          </a:xfrm>
          <a:custGeom>
            <a:avLst/>
            <a:gdLst/>
            <a:ahLst/>
            <a:cxnLst/>
            <a:rect l="l" t="t" r="r" b="b"/>
            <a:pathLst>
              <a:path w="866139" h="6350">
                <a:moveTo>
                  <a:pt x="865632" y="6095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91428" y="3639311"/>
            <a:ext cx="268605" cy="304800"/>
          </a:xfrm>
          <a:custGeom>
            <a:avLst/>
            <a:gdLst/>
            <a:ahLst/>
            <a:cxnLst/>
            <a:rect l="l" t="t" r="r" b="b"/>
            <a:pathLst>
              <a:path w="268604" h="304800">
                <a:moveTo>
                  <a:pt x="0" y="0"/>
                </a:moveTo>
                <a:lnTo>
                  <a:pt x="268224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96584" y="3855720"/>
            <a:ext cx="85344" cy="245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73852" y="4087367"/>
            <a:ext cx="563880" cy="9525"/>
          </a:xfrm>
          <a:custGeom>
            <a:avLst/>
            <a:gdLst/>
            <a:ahLst/>
            <a:cxnLst/>
            <a:rect l="l" t="t" r="r" b="b"/>
            <a:pathLst>
              <a:path w="563879" h="9525">
                <a:moveTo>
                  <a:pt x="563880" y="914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19115" y="3797808"/>
            <a:ext cx="967740" cy="0"/>
          </a:xfrm>
          <a:custGeom>
            <a:avLst/>
            <a:gdLst/>
            <a:ahLst/>
            <a:cxnLst/>
            <a:rect l="l" t="t" r="r" b="b"/>
            <a:pathLst>
              <a:path w="967739" h="0">
                <a:moveTo>
                  <a:pt x="96773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458973" y="4166361"/>
            <a:ext cx="3276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5">
                <a:latin typeface="Arial"/>
                <a:cs typeface="Arial"/>
              </a:rPr>
              <a:t>WR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59628" y="4179189"/>
            <a:ext cx="2819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33827" y="4165091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 h="0">
                <a:moveTo>
                  <a:pt x="0" y="0"/>
                </a:moveTo>
                <a:lnTo>
                  <a:pt x="3307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61659" y="4191000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 h="0">
                <a:moveTo>
                  <a:pt x="0" y="0"/>
                </a:moveTo>
                <a:lnTo>
                  <a:pt x="2529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6925" y="379221"/>
            <a:ext cx="50114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Basic </a:t>
            </a:r>
            <a:r>
              <a:rPr dirty="0" spc="-5"/>
              <a:t>Memory</a:t>
            </a:r>
            <a:r>
              <a:rPr dirty="0" spc="-95"/>
              <a:t> </a:t>
            </a:r>
            <a:r>
              <a:rPr dirty="0" spc="-5"/>
              <a:t>Element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64540" y="1090930"/>
            <a:ext cx="7616825" cy="3538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 spc="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WR signal controls the input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buffer.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900CC"/>
              </a:buClr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buClr>
                <a:srgbClr val="FF0066"/>
              </a:buClr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The bar over WR means that this </a:t>
            </a:r>
            <a:r>
              <a:rPr dirty="0" sz="2000" spc="-5">
                <a:latin typeface="Arial"/>
                <a:cs typeface="Arial"/>
              </a:rPr>
              <a:t>is </a:t>
            </a:r>
            <a:r>
              <a:rPr dirty="0" sz="2000">
                <a:latin typeface="Arial"/>
                <a:cs typeface="Arial"/>
              </a:rPr>
              <a:t>an active low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signal.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lr>
                <a:srgbClr val="FF0066"/>
              </a:buClr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So, </a:t>
            </a:r>
            <a:r>
              <a:rPr dirty="0" sz="2000" spc="-5">
                <a:latin typeface="Arial"/>
                <a:cs typeface="Arial"/>
              </a:rPr>
              <a:t>if </a:t>
            </a:r>
            <a:r>
              <a:rPr dirty="0" sz="2000">
                <a:latin typeface="Arial"/>
                <a:cs typeface="Arial"/>
              </a:rPr>
              <a:t>WR </a:t>
            </a:r>
            <a:r>
              <a:rPr dirty="0" sz="2000" spc="-5">
                <a:latin typeface="Arial"/>
                <a:cs typeface="Arial"/>
              </a:rPr>
              <a:t>is </a:t>
            </a:r>
            <a:r>
              <a:rPr dirty="0" sz="2000">
                <a:latin typeface="Arial"/>
                <a:cs typeface="Arial"/>
              </a:rPr>
              <a:t>0 the input data reaches the latch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input.</a:t>
            </a:r>
            <a:endParaRPr sz="2000">
              <a:latin typeface="Arial"/>
              <a:cs typeface="Arial"/>
            </a:endParaRPr>
          </a:p>
          <a:p>
            <a:pPr lvl="1" marL="756285" marR="6985" indent="-286385">
              <a:lnSpc>
                <a:spcPct val="100000"/>
              </a:lnSpc>
              <a:spcBef>
                <a:spcPts val="480"/>
              </a:spcBef>
              <a:buClr>
                <a:srgbClr val="FF0066"/>
              </a:buClr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If </a:t>
            </a:r>
            <a:r>
              <a:rPr dirty="0" sz="2000">
                <a:latin typeface="Arial"/>
                <a:cs typeface="Arial"/>
              </a:rPr>
              <a:t>WR </a:t>
            </a:r>
            <a:r>
              <a:rPr dirty="0" sz="2000" spc="-5">
                <a:latin typeface="Arial"/>
                <a:cs typeface="Arial"/>
              </a:rPr>
              <a:t>is </a:t>
            </a:r>
            <a:r>
              <a:rPr dirty="0" sz="2000">
                <a:latin typeface="Arial"/>
                <a:cs typeface="Arial"/>
              </a:rPr>
              <a:t>1 </a:t>
            </a:r>
            <a:r>
              <a:rPr dirty="0" sz="2000" spc="-5">
                <a:latin typeface="Arial"/>
                <a:cs typeface="Arial"/>
              </a:rPr>
              <a:t>the </a:t>
            </a:r>
            <a:r>
              <a:rPr dirty="0" sz="2000">
                <a:latin typeface="Arial"/>
                <a:cs typeface="Arial"/>
              </a:rPr>
              <a:t>input of the latch </a:t>
            </a:r>
            <a:r>
              <a:rPr dirty="0" sz="2000" spc="-5">
                <a:latin typeface="Arial"/>
                <a:cs typeface="Arial"/>
              </a:rPr>
              <a:t>looks </a:t>
            </a:r>
            <a:r>
              <a:rPr dirty="0" sz="2000">
                <a:latin typeface="Arial"/>
                <a:cs typeface="Arial"/>
              </a:rPr>
              <a:t>like a wire </a:t>
            </a:r>
            <a:r>
              <a:rPr dirty="0" sz="2000" spc="-5">
                <a:latin typeface="Arial"/>
                <a:cs typeface="Arial"/>
              </a:rPr>
              <a:t>connected </a:t>
            </a:r>
            <a:r>
              <a:rPr dirty="0" sz="2000" spc="-20">
                <a:latin typeface="Arial"/>
                <a:cs typeface="Arial"/>
              </a:rPr>
              <a:t>to  </a:t>
            </a:r>
            <a:r>
              <a:rPr dirty="0" sz="2000">
                <a:latin typeface="Arial"/>
                <a:cs typeface="Arial"/>
              </a:rPr>
              <a:t>nothing.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0066"/>
              </a:buClr>
              <a:buFont typeface="Arial"/>
              <a:buChar char="–"/>
            </a:pP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  <a:tab pos="1100455" algn="l"/>
                <a:tab pos="1753235" algn="l"/>
                <a:tab pos="2792730" algn="l"/>
                <a:tab pos="4126229" algn="l"/>
                <a:tab pos="4760595" algn="l"/>
                <a:tab pos="5855970" algn="l"/>
                <a:tab pos="6289040" algn="l"/>
                <a:tab pos="6649084" algn="l"/>
              </a:tabLst>
            </a:pPr>
            <a:r>
              <a:rPr dirty="0" sz="2600" spc="5">
                <a:latin typeface="Arial"/>
                <a:cs typeface="Arial"/>
              </a:rPr>
              <a:t>Th</a:t>
            </a:r>
            <a:r>
              <a:rPr dirty="0" sz="2600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RD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si</a:t>
            </a:r>
            <a:r>
              <a:rPr dirty="0" sz="2600" spc="5">
                <a:latin typeface="Arial"/>
                <a:cs typeface="Arial"/>
              </a:rPr>
              <a:t>g</a:t>
            </a:r>
            <a:r>
              <a:rPr dirty="0" sz="2600">
                <a:latin typeface="Arial"/>
                <a:cs typeface="Arial"/>
              </a:rPr>
              <a:t>n</a:t>
            </a:r>
            <a:r>
              <a:rPr dirty="0" sz="2600" spc="5">
                <a:latin typeface="Arial"/>
                <a:cs typeface="Arial"/>
              </a:rPr>
              <a:t>a</a:t>
            </a:r>
            <a:r>
              <a:rPr dirty="0" sz="2600">
                <a:latin typeface="Arial"/>
                <a:cs typeface="Arial"/>
              </a:rPr>
              <a:t>l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controls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o</a:t>
            </a:r>
            <a:r>
              <a:rPr dirty="0" sz="2600" spc="5">
                <a:latin typeface="Arial"/>
                <a:cs typeface="Arial"/>
              </a:rPr>
              <a:t>u</a:t>
            </a:r>
            <a:r>
              <a:rPr dirty="0" sz="2600">
                <a:latin typeface="Arial"/>
                <a:cs typeface="Arial"/>
              </a:rPr>
              <a:t>tput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5">
                <a:latin typeface="Arial"/>
                <a:cs typeface="Arial"/>
              </a:rPr>
              <a:t>i</a:t>
            </a:r>
            <a:r>
              <a:rPr dirty="0" sz="2600">
                <a:latin typeface="Arial"/>
                <a:cs typeface="Arial"/>
              </a:rPr>
              <a:t>n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s</a:t>
            </a:r>
            <a:r>
              <a:rPr dirty="0" sz="2600" spc="-10">
                <a:latin typeface="Arial"/>
                <a:cs typeface="Arial"/>
              </a:rPr>
              <a:t>i</a:t>
            </a:r>
            <a:r>
              <a:rPr dirty="0" sz="2600">
                <a:latin typeface="Arial"/>
                <a:cs typeface="Arial"/>
              </a:rPr>
              <a:t>milar  </a:t>
            </a:r>
            <a:r>
              <a:rPr dirty="0" sz="2600">
                <a:latin typeface="Arial"/>
                <a:cs typeface="Arial"/>
              </a:rPr>
              <a:t>manner.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5669" y="379221"/>
            <a:ext cx="3773804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dirty="0" spc="-5"/>
              <a:t>Memory</a:t>
            </a:r>
            <a:r>
              <a:rPr dirty="0" spc="-80"/>
              <a:t> </a:t>
            </a:r>
            <a:r>
              <a:rPr dirty="0"/>
              <a:t>“Register”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30"/>
            <a:ext cx="7615555" cy="818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 spc="-5">
                <a:latin typeface="Arial"/>
                <a:cs typeface="Arial"/>
              </a:rPr>
              <a:t>If </a:t>
            </a:r>
            <a:r>
              <a:rPr dirty="0" sz="2600">
                <a:latin typeface="Arial"/>
                <a:cs typeface="Arial"/>
              </a:rPr>
              <a:t>we take four of these latches and connect them  together, we would have a 4-bit memory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register.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7051" y="4239767"/>
            <a:ext cx="6240780" cy="3175"/>
          </a:xfrm>
          <a:custGeom>
            <a:avLst/>
            <a:gdLst/>
            <a:ahLst/>
            <a:cxnLst/>
            <a:rect l="l" t="t" r="r" b="b"/>
            <a:pathLst>
              <a:path w="6240780" h="3175">
                <a:moveTo>
                  <a:pt x="6240780" y="3047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67639" y="2918205"/>
            <a:ext cx="291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>
                <a:latin typeface="Arial"/>
                <a:cs typeface="Arial"/>
              </a:rPr>
              <a:t>WR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816" y="4569714"/>
            <a:ext cx="245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2544" y="2894076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 h="0">
                <a:moveTo>
                  <a:pt x="0" y="0"/>
                </a:moveTo>
                <a:lnTo>
                  <a:pt x="3307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7323" y="4558284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 h="0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6368" y="4056633"/>
            <a:ext cx="238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7339" y="3052572"/>
            <a:ext cx="568960" cy="1036319"/>
          </a:xfrm>
          <a:custGeom>
            <a:avLst/>
            <a:gdLst/>
            <a:ahLst/>
            <a:cxnLst/>
            <a:rect l="l" t="t" r="r" b="b"/>
            <a:pathLst>
              <a:path w="568960" h="1036320">
                <a:moveTo>
                  <a:pt x="0" y="1036319"/>
                </a:moveTo>
                <a:lnTo>
                  <a:pt x="568452" y="1036319"/>
                </a:lnTo>
                <a:lnTo>
                  <a:pt x="568452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77339" y="3052572"/>
            <a:ext cx="568960" cy="1036319"/>
          </a:xfrm>
          <a:custGeom>
            <a:avLst/>
            <a:gdLst/>
            <a:ahLst/>
            <a:cxnLst/>
            <a:rect l="l" t="t" r="r" b="b"/>
            <a:pathLst>
              <a:path w="568960" h="1036320">
                <a:moveTo>
                  <a:pt x="0" y="1036319"/>
                </a:moveTo>
                <a:lnTo>
                  <a:pt x="568452" y="1036319"/>
                </a:lnTo>
                <a:lnTo>
                  <a:pt x="568452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58720" y="3426028"/>
            <a:ext cx="1644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5566" y="3088386"/>
            <a:ext cx="1543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0392" y="3837813"/>
            <a:ext cx="2730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97508" y="3209544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 h="0">
                <a:moveTo>
                  <a:pt x="17373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57883" y="396240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 h="0">
                <a:moveTo>
                  <a:pt x="22402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1475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1475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46632" y="2822448"/>
            <a:ext cx="83820" cy="315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4463" y="2814827"/>
            <a:ext cx="6300470" cy="0"/>
          </a:xfrm>
          <a:custGeom>
            <a:avLst/>
            <a:gdLst/>
            <a:ahLst/>
            <a:cxnLst/>
            <a:rect l="l" t="t" r="r" b="b"/>
            <a:pathLst>
              <a:path w="6300470" h="0">
                <a:moveTo>
                  <a:pt x="630021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11907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11907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17064" y="3599688"/>
            <a:ext cx="83820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55164" y="3680459"/>
            <a:ext cx="3175" cy="789940"/>
          </a:xfrm>
          <a:custGeom>
            <a:avLst/>
            <a:gdLst/>
            <a:ahLst/>
            <a:cxnLst/>
            <a:rect l="l" t="t" r="r" b="b"/>
            <a:pathLst>
              <a:path w="3175" h="789939">
                <a:moveTo>
                  <a:pt x="3048" y="0"/>
                </a:moveTo>
                <a:lnTo>
                  <a:pt x="0" y="7894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72511" y="35372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42744" y="354330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17068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54024" y="322021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1644" y="2542032"/>
            <a:ext cx="0" cy="678180"/>
          </a:xfrm>
          <a:custGeom>
            <a:avLst/>
            <a:gdLst/>
            <a:ahLst/>
            <a:cxnLst/>
            <a:rect l="l" t="t" r="r" b="b"/>
            <a:pathLst>
              <a:path w="0" h="678180">
                <a:moveTo>
                  <a:pt x="0" y="67817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91967" y="3537203"/>
            <a:ext cx="0" cy="1278890"/>
          </a:xfrm>
          <a:custGeom>
            <a:avLst/>
            <a:gdLst/>
            <a:ahLst/>
            <a:cxnLst/>
            <a:rect l="l" t="t" r="r" b="b"/>
            <a:pathLst>
              <a:path w="0" h="1278889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3980" y="3963923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471671" y="3052572"/>
            <a:ext cx="568960" cy="1036319"/>
          </a:xfrm>
          <a:custGeom>
            <a:avLst/>
            <a:gdLst/>
            <a:ahLst/>
            <a:cxnLst/>
            <a:rect l="l" t="t" r="r" b="b"/>
            <a:pathLst>
              <a:path w="568960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471671" y="3052572"/>
            <a:ext cx="568960" cy="1036319"/>
          </a:xfrm>
          <a:custGeom>
            <a:avLst/>
            <a:gdLst/>
            <a:ahLst/>
            <a:cxnLst/>
            <a:rect l="l" t="t" r="r" b="b"/>
            <a:pathLst>
              <a:path w="568960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852798" y="3426028"/>
            <a:ext cx="1644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09898" y="3088386"/>
            <a:ext cx="1543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14725" y="3837813"/>
            <a:ext cx="2730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90315" y="320954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 h="0">
                <a:moveTo>
                  <a:pt x="17526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50692" y="396240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22402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35807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35807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40964" y="2822448"/>
            <a:ext cx="83820" cy="315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204715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204715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309871" y="3599688"/>
            <a:ext cx="83820" cy="83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349496" y="3680459"/>
            <a:ext cx="1905" cy="789940"/>
          </a:xfrm>
          <a:custGeom>
            <a:avLst/>
            <a:gdLst/>
            <a:ahLst/>
            <a:cxnLst/>
            <a:rect l="l" t="t" r="r" b="b"/>
            <a:pathLst>
              <a:path w="1904" h="789939">
                <a:moveTo>
                  <a:pt x="1524" y="0"/>
                </a:moveTo>
                <a:lnTo>
                  <a:pt x="0" y="7894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465320" y="35372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37076" y="3543300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16916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848355" y="322021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855976" y="2542032"/>
            <a:ext cx="0" cy="678180"/>
          </a:xfrm>
          <a:custGeom>
            <a:avLst/>
            <a:gdLst/>
            <a:ahLst/>
            <a:cxnLst/>
            <a:rect l="l" t="t" r="r" b="b"/>
            <a:pathLst>
              <a:path w="0" h="678180">
                <a:moveTo>
                  <a:pt x="0" y="67817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686300" y="3537203"/>
            <a:ext cx="0" cy="1278890"/>
          </a:xfrm>
          <a:custGeom>
            <a:avLst/>
            <a:gdLst/>
            <a:ahLst/>
            <a:cxnLst/>
            <a:rect l="l" t="t" r="r" b="b"/>
            <a:pathLst>
              <a:path w="0" h="1278889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258311" y="3963923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376671" y="3052572"/>
            <a:ext cx="568960" cy="1036319"/>
          </a:xfrm>
          <a:custGeom>
            <a:avLst/>
            <a:gdLst/>
            <a:ahLst/>
            <a:cxnLst/>
            <a:rect l="l" t="t" r="r" b="b"/>
            <a:pathLst>
              <a:path w="568960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376671" y="3052572"/>
            <a:ext cx="568960" cy="1036319"/>
          </a:xfrm>
          <a:custGeom>
            <a:avLst/>
            <a:gdLst/>
            <a:ahLst/>
            <a:cxnLst/>
            <a:rect l="l" t="t" r="r" b="b"/>
            <a:pathLst>
              <a:path w="568960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5758053" y="3426028"/>
            <a:ext cx="1644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15153" y="3088386"/>
            <a:ext cx="1543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20105" y="3837813"/>
            <a:ext cx="2730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195315" y="320954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 h="0">
                <a:moveTo>
                  <a:pt x="17526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155691" y="396240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22402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940808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940808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045964" y="2822448"/>
            <a:ext cx="83820" cy="315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109715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109715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214871" y="3599688"/>
            <a:ext cx="83820" cy="83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254496" y="3680459"/>
            <a:ext cx="1905" cy="789940"/>
          </a:xfrm>
          <a:custGeom>
            <a:avLst/>
            <a:gdLst/>
            <a:ahLst/>
            <a:cxnLst/>
            <a:rect l="l" t="t" r="r" b="b"/>
            <a:pathLst>
              <a:path w="1904" h="789939">
                <a:moveTo>
                  <a:pt x="1524" y="0"/>
                </a:moveTo>
                <a:lnTo>
                  <a:pt x="0" y="7894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370320" y="35372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942076" y="3543300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16916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753355" y="322021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760976" y="2542032"/>
            <a:ext cx="0" cy="678180"/>
          </a:xfrm>
          <a:custGeom>
            <a:avLst/>
            <a:gdLst/>
            <a:ahLst/>
            <a:cxnLst/>
            <a:rect l="l" t="t" r="r" b="b"/>
            <a:pathLst>
              <a:path w="0" h="678180">
                <a:moveTo>
                  <a:pt x="0" y="67817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591300" y="3537203"/>
            <a:ext cx="0" cy="1278890"/>
          </a:xfrm>
          <a:custGeom>
            <a:avLst/>
            <a:gdLst/>
            <a:ahLst/>
            <a:cxnLst/>
            <a:rect l="l" t="t" r="r" b="b"/>
            <a:pathLst>
              <a:path w="0" h="1278889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163311" y="3963923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255764" y="3052572"/>
            <a:ext cx="568960" cy="1036319"/>
          </a:xfrm>
          <a:custGeom>
            <a:avLst/>
            <a:gdLst/>
            <a:ahLst/>
            <a:cxnLst/>
            <a:rect l="l" t="t" r="r" b="b"/>
            <a:pathLst>
              <a:path w="568959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255764" y="3052572"/>
            <a:ext cx="568960" cy="1036319"/>
          </a:xfrm>
          <a:custGeom>
            <a:avLst/>
            <a:gdLst/>
            <a:ahLst/>
            <a:cxnLst/>
            <a:rect l="l" t="t" r="r" b="b"/>
            <a:pathLst>
              <a:path w="568959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7638033" y="3426028"/>
            <a:ext cx="1644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294880" y="3088386"/>
            <a:ext cx="1543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299706" y="3837813"/>
            <a:ext cx="2730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075931" y="3209544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 h="0">
                <a:moveTo>
                  <a:pt x="17373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036307" y="396240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22402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819900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819900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925056" y="2822448"/>
            <a:ext cx="83820" cy="315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990331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990331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095488" y="3599688"/>
            <a:ext cx="83820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135111" y="3680459"/>
            <a:ext cx="1905" cy="789940"/>
          </a:xfrm>
          <a:custGeom>
            <a:avLst/>
            <a:gdLst/>
            <a:ahLst/>
            <a:cxnLst/>
            <a:rect l="l" t="t" r="r" b="b"/>
            <a:pathLst>
              <a:path w="1904" h="789939">
                <a:moveTo>
                  <a:pt x="1524" y="0"/>
                </a:moveTo>
                <a:lnTo>
                  <a:pt x="0" y="7894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250935" y="35372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821168" y="354330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 h="0">
                <a:moveTo>
                  <a:pt x="17068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632447" y="322021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640068" y="2542032"/>
            <a:ext cx="0" cy="678180"/>
          </a:xfrm>
          <a:custGeom>
            <a:avLst/>
            <a:gdLst/>
            <a:ahLst/>
            <a:cxnLst/>
            <a:rect l="l" t="t" r="r" b="b"/>
            <a:pathLst>
              <a:path w="0" h="678180">
                <a:moveTo>
                  <a:pt x="0" y="67817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470392" y="3537203"/>
            <a:ext cx="0" cy="1278890"/>
          </a:xfrm>
          <a:custGeom>
            <a:avLst/>
            <a:gdLst/>
            <a:ahLst/>
            <a:cxnLst/>
            <a:rect l="l" t="t" r="r" b="b"/>
            <a:pathLst>
              <a:path w="0" h="1278889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042404" y="3963923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08659" y="4462271"/>
            <a:ext cx="7421880" cy="0"/>
          </a:xfrm>
          <a:custGeom>
            <a:avLst/>
            <a:gdLst/>
            <a:ahLst/>
            <a:cxnLst/>
            <a:rect l="l" t="t" r="r" b="b"/>
            <a:pathLst>
              <a:path w="7421880" h="0">
                <a:moveTo>
                  <a:pt x="742188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996492" y="2500629"/>
            <a:ext cx="125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I</a:t>
            </a:r>
            <a:r>
              <a:rPr dirty="0" baseline="-20833" sz="1200">
                <a:latin typeface="Arial"/>
                <a:cs typeface="Arial"/>
              </a:rPr>
              <a:t>0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94" name="object 94"/>
          <p:cNvSpPr txBox="1"/>
          <p:nvPr/>
        </p:nvSpPr>
        <p:spPr>
          <a:xfrm>
            <a:off x="2912745" y="2500629"/>
            <a:ext cx="125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I</a:t>
            </a:r>
            <a:r>
              <a:rPr dirty="0" baseline="-20833" sz="1200">
                <a:latin typeface="Arial"/>
                <a:cs typeface="Arial"/>
              </a:rPr>
              <a:t>1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818126" y="2500629"/>
            <a:ext cx="125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I</a:t>
            </a:r>
            <a:r>
              <a:rPr dirty="0" baseline="-20833" sz="1200">
                <a:latin typeface="Arial"/>
                <a:cs typeface="Arial"/>
              </a:rPr>
              <a:t>2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712457" y="2500629"/>
            <a:ext cx="125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I</a:t>
            </a:r>
            <a:r>
              <a:rPr dirty="0" baseline="-20833" sz="1200">
                <a:latin typeface="Arial"/>
                <a:cs typeface="Arial"/>
              </a:rPr>
              <a:t>3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557017" y="4602860"/>
            <a:ext cx="201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Arial"/>
                <a:cs typeface="Arial"/>
              </a:rPr>
              <a:t>O</a:t>
            </a:r>
            <a:r>
              <a:rPr dirty="0" baseline="-20833" sz="1200">
                <a:latin typeface="Arial"/>
                <a:cs typeface="Arial"/>
              </a:rPr>
              <a:t>0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473702" y="4602860"/>
            <a:ext cx="201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baseline="-20833" sz="1200">
                <a:latin typeface="Arial"/>
                <a:cs typeface="Arial"/>
              </a:rPr>
              <a:t>1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356730" y="4602860"/>
            <a:ext cx="201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baseline="-20833" sz="1200">
                <a:latin typeface="Arial"/>
                <a:cs typeface="Arial"/>
              </a:rPr>
              <a:t>2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250681" y="4602860"/>
            <a:ext cx="201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baseline="-20833" sz="1200">
                <a:latin typeface="Arial"/>
                <a:cs typeface="Arial"/>
              </a:rPr>
              <a:t>3</a:t>
            </a:r>
            <a:endParaRPr baseline="-20833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8345" y="379221"/>
            <a:ext cx="514731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dirty="0" spc="-5"/>
              <a:t>group </a:t>
            </a:r>
            <a:r>
              <a:rPr dirty="0"/>
              <a:t>of </a:t>
            </a:r>
            <a:r>
              <a:rPr dirty="0" spc="-5"/>
              <a:t>memory</a:t>
            </a:r>
            <a:r>
              <a:rPr dirty="0" spc="-50"/>
              <a:t> </a:t>
            </a:r>
            <a:r>
              <a:rPr dirty="0" spc="-5"/>
              <a:t>registers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2044" y="2495524"/>
            <a:ext cx="352297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Expanding on </a:t>
            </a:r>
            <a:r>
              <a:rPr dirty="0" sz="2000" spc="-5">
                <a:latin typeface="Arial"/>
                <a:cs typeface="Arial"/>
              </a:rPr>
              <a:t>this </a:t>
            </a:r>
            <a:r>
              <a:rPr dirty="0" sz="2000">
                <a:latin typeface="Arial"/>
                <a:cs typeface="Arial"/>
              </a:rPr>
              <a:t>scheme to  add more memory registers  we get the diagram to the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right.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96691" y="1804554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416"/>
                </a:moveTo>
                <a:lnTo>
                  <a:pt x="286219" y="405416"/>
                </a:lnTo>
                <a:lnTo>
                  <a:pt x="286219" y="0"/>
                </a:lnTo>
                <a:lnTo>
                  <a:pt x="0" y="0"/>
                </a:lnTo>
                <a:lnTo>
                  <a:pt x="0" y="405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96691" y="1804553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416"/>
                </a:moveTo>
                <a:lnTo>
                  <a:pt x="286219" y="405416"/>
                </a:lnTo>
                <a:lnTo>
                  <a:pt x="286219" y="0"/>
                </a:lnTo>
                <a:lnTo>
                  <a:pt x="0" y="0"/>
                </a:lnTo>
                <a:lnTo>
                  <a:pt x="0" y="405416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16148" y="2080225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0829" y="1826090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89955" y="1809947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89955" y="1809947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09464" y="2085316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4283" y="1831440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83262" y="1815038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83262" y="1815038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902684" y="2090408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97589" y="1836618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76569" y="1820130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76569" y="1820129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695991" y="2095758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90897" y="1841709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81069" y="1453452"/>
            <a:ext cx="177183" cy="145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67001" y="1891805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69">
                <a:moveTo>
                  <a:pt x="129690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67001" y="1591244"/>
            <a:ext cx="0" cy="3057525"/>
          </a:xfrm>
          <a:custGeom>
            <a:avLst/>
            <a:gdLst/>
            <a:ahLst/>
            <a:cxnLst/>
            <a:rect l="l" t="t" r="r" b="b"/>
            <a:pathLst>
              <a:path w="0" h="3057525">
                <a:moveTo>
                  <a:pt x="0" y="3057216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67001" y="1337367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80">
                <a:moveTo>
                  <a:pt x="0" y="119171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69004" y="1458544"/>
            <a:ext cx="177407" cy="145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55161" y="1896897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69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955161" y="1596335"/>
            <a:ext cx="0" cy="3051175"/>
          </a:xfrm>
          <a:custGeom>
            <a:avLst/>
            <a:gdLst/>
            <a:ahLst/>
            <a:cxnLst/>
            <a:rect l="l" t="t" r="r" b="b"/>
            <a:pathLst>
              <a:path w="0" h="3051175">
                <a:moveTo>
                  <a:pt x="0" y="3051089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55161" y="1342459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80">
                <a:moveTo>
                  <a:pt x="0" y="119171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657216" y="1463635"/>
            <a:ext cx="177407" cy="146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743373" y="1901988"/>
            <a:ext cx="129539" cy="1270"/>
          </a:xfrm>
          <a:custGeom>
            <a:avLst/>
            <a:gdLst/>
            <a:ahLst/>
            <a:cxnLst/>
            <a:rect l="l" t="t" r="r" b="b"/>
            <a:pathLst>
              <a:path w="129540" h="1269">
                <a:moveTo>
                  <a:pt x="129440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43373" y="1602548"/>
            <a:ext cx="0" cy="3063875"/>
          </a:xfrm>
          <a:custGeom>
            <a:avLst/>
            <a:gdLst/>
            <a:ahLst/>
            <a:cxnLst/>
            <a:rect l="l" t="t" r="r" b="b"/>
            <a:pathLst>
              <a:path w="0" h="3063875">
                <a:moveTo>
                  <a:pt x="0" y="3063602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743373" y="1347550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80">
                <a:moveTo>
                  <a:pt x="0" y="119171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445343" y="1468985"/>
            <a:ext cx="177234" cy="145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31326" y="1907338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69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31326" y="1606777"/>
            <a:ext cx="0" cy="3057525"/>
          </a:xfrm>
          <a:custGeom>
            <a:avLst/>
            <a:gdLst/>
            <a:ahLst/>
            <a:cxnLst/>
            <a:rect l="l" t="t" r="r" b="b"/>
            <a:pathLst>
              <a:path w="0" h="3057525">
                <a:moveTo>
                  <a:pt x="0" y="3057303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531326" y="1352900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80">
                <a:moveTo>
                  <a:pt x="0" y="119171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840318" y="2373756"/>
            <a:ext cx="2769235" cy="1270"/>
          </a:xfrm>
          <a:custGeom>
            <a:avLst/>
            <a:gdLst/>
            <a:ahLst/>
            <a:cxnLst/>
            <a:rect l="l" t="t" r="r" b="b"/>
            <a:pathLst>
              <a:path w="2769234" h="1269">
                <a:moveTo>
                  <a:pt x="0" y="0"/>
                </a:moveTo>
                <a:lnTo>
                  <a:pt x="2768897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603948" y="2161214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69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603948" y="2161214"/>
            <a:ext cx="0" cy="207645"/>
          </a:xfrm>
          <a:custGeom>
            <a:avLst/>
            <a:gdLst/>
            <a:ahLst/>
            <a:cxnLst/>
            <a:rect l="l" t="t" r="r" b="b"/>
            <a:pathLst>
              <a:path w="0" h="207644">
                <a:moveTo>
                  <a:pt x="0" y="0"/>
                </a:moveTo>
                <a:lnTo>
                  <a:pt x="0" y="207191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800192" y="2150773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69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800192" y="2150773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012239" y="2145682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69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012239" y="2145682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18967" y="2145682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69">
                <a:moveTo>
                  <a:pt x="72612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18967" y="2145682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96691" y="2721814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96691" y="2721813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5316148" y="2997442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10829" y="2743306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089955" y="2727103"/>
            <a:ext cx="286385" cy="404495"/>
          </a:xfrm>
          <a:custGeom>
            <a:avLst/>
            <a:gdLst/>
            <a:ahLst/>
            <a:cxnLst/>
            <a:rect l="l" t="t" r="r" b="b"/>
            <a:pathLst>
              <a:path w="286385" h="404494">
                <a:moveTo>
                  <a:pt x="0" y="404139"/>
                </a:moveTo>
                <a:lnTo>
                  <a:pt x="286219" y="404139"/>
                </a:lnTo>
                <a:lnTo>
                  <a:pt x="286219" y="0"/>
                </a:lnTo>
                <a:lnTo>
                  <a:pt x="0" y="0"/>
                </a:lnTo>
                <a:lnTo>
                  <a:pt x="0" y="404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089955" y="2727103"/>
            <a:ext cx="286385" cy="404495"/>
          </a:xfrm>
          <a:custGeom>
            <a:avLst/>
            <a:gdLst/>
            <a:ahLst/>
            <a:cxnLst/>
            <a:rect l="l" t="t" r="r" b="b"/>
            <a:pathLst>
              <a:path w="286385" h="404494">
                <a:moveTo>
                  <a:pt x="0" y="404139"/>
                </a:moveTo>
                <a:lnTo>
                  <a:pt x="286219" y="404139"/>
                </a:lnTo>
                <a:lnTo>
                  <a:pt x="286219" y="0"/>
                </a:lnTo>
                <a:lnTo>
                  <a:pt x="0" y="0"/>
                </a:lnTo>
                <a:lnTo>
                  <a:pt x="0" y="404139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6109464" y="3002533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04283" y="2748657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883262" y="2732255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883262" y="2732255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6902684" y="3007624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97589" y="2753748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676569" y="2737346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676569" y="2737346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7695991" y="3012975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690897" y="2758926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167001" y="2808936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69">
                <a:moveTo>
                  <a:pt x="129690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955161" y="2814113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69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743373" y="2819205"/>
            <a:ext cx="129539" cy="1270"/>
          </a:xfrm>
          <a:custGeom>
            <a:avLst/>
            <a:gdLst/>
            <a:ahLst/>
            <a:cxnLst/>
            <a:rect l="l" t="t" r="r" b="b"/>
            <a:pathLst>
              <a:path w="129540" h="1269">
                <a:moveTo>
                  <a:pt x="129440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531326" y="2824555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69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840318" y="3290887"/>
            <a:ext cx="2769235" cy="1270"/>
          </a:xfrm>
          <a:custGeom>
            <a:avLst/>
            <a:gdLst/>
            <a:ahLst/>
            <a:cxnLst/>
            <a:rect l="l" t="t" r="r" b="b"/>
            <a:pathLst>
              <a:path w="2769234" h="1270">
                <a:moveTo>
                  <a:pt x="0" y="0"/>
                </a:moveTo>
                <a:lnTo>
                  <a:pt x="2768897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603948" y="3078431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69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603948" y="3078431"/>
            <a:ext cx="0" cy="207645"/>
          </a:xfrm>
          <a:custGeom>
            <a:avLst/>
            <a:gdLst/>
            <a:ahLst/>
            <a:cxnLst/>
            <a:rect l="l" t="t" r="r" b="b"/>
            <a:pathLst>
              <a:path w="0" h="207645">
                <a:moveTo>
                  <a:pt x="0" y="0"/>
                </a:moveTo>
                <a:lnTo>
                  <a:pt x="0" y="207191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800192" y="3067990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69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800192" y="3067990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012239" y="3062812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69">
                <a:moveTo>
                  <a:pt x="72621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012239" y="3062812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218967" y="3062812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69">
                <a:moveTo>
                  <a:pt x="72612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218967" y="3062812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296691" y="3639030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296691" y="3639030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5316148" y="3914572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310829" y="3660523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089955" y="3644294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089955" y="3644294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6109464" y="3919750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04283" y="3665873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883262" y="3649472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883262" y="3649472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6902684" y="3924841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897589" y="3670965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676569" y="3654563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676569" y="3654563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7695991" y="3929932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690897" y="3676056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167001" y="3726153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70">
                <a:moveTo>
                  <a:pt x="129690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955161" y="3731330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70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743373" y="3736421"/>
            <a:ext cx="129539" cy="1270"/>
          </a:xfrm>
          <a:custGeom>
            <a:avLst/>
            <a:gdLst/>
            <a:ahLst/>
            <a:cxnLst/>
            <a:rect l="l" t="t" r="r" b="b"/>
            <a:pathLst>
              <a:path w="129540" h="1270">
                <a:moveTo>
                  <a:pt x="129440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531326" y="3741771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70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840318" y="4208103"/>
            <a:ext cx="2769235" cy="1270"/>
          </a:xfrm>
          <a:custGeom>
            <a:avLst/>
            <a:gdLst/>
            <a:ahLst/>
            <a:cxnLst/>
            <a:rect l="l" t="t" r="r" b="b"/>
            <a:pathLst>
              <a:path w="2769234" h="1270">
                <a:moveTo>
                  <a:pt x="0" y="0"/>
                </a:moveTo>
                <a:lnTo>
                  <a:pt x="2768897" y="862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603948" y="3995562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70">
                <a:moveTo>
                  <a:pt x="72621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603948" y="3995562"/>
            <a:ext cx="0" cy="207645"/>
          </a:xfrm>
          <a:custGeom>
            <a:avLst/>
            <a:gdLst/>
            <a:ahLst/>
            <a:cxnLst/>
            <a:rect l="l" t="t" r="r" b="b"/>
            <a:pathLst>
              <a:path w="0" h="207645">
                <a:moveTo>
                  <a:pt x="0" y="0"/>
                </a:moveTo>
                <a:lnTo>
                  <a:pt x="0" y="207191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800192" y="3985120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70">
                <a:moveTo>
                  <a:pt x="72621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800192" y="3985120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012239" y="3980029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70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012239" y="3980029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218967" y="3980029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70">
                <a:moveTo>
                  <a:pt x="72612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218967" y="3980029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296691" y="4556161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296691" y="4556161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5316148" y="4831617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310829" y="4577740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089955" y="4561511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089955" y="4561511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5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 txBox="1"/>
          <p:nvPr/>
        </p:nvSpPr>
        <p:spPr>
          <a:xfrm>
            <a:off x="6109464" y="4836967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104283" y="4583090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883262" y="4566603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883262" y="4566603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 txBox="1"/>
          <p:nvPr/>
        </p:nvSpPr>
        <p:spPr>
          <a:xfrm>
            <a:off x="6902684" y="4842058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97589" y="4588181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676569" y="4571772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9"/>
                </a:moveTo>
                <a:lnTo>
                  <a:pt x="286219" y="405209"/>
                </a:lnTo>
                <a:lnTo>
                  <a:pt x="286219" y="0"/>
                </a:lnTo>
                <a:lnTo>
                  <a:pt x="0" y="0"/>
                </a:lnTo>
                <a:lnTo>
                  <a:pt x="0" y="405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676569" y="4571771"/>
            <a:ext cx="286385" cy="405765"/>
          </a:xfrm>
          <a:custGeom>
            <a:avLst/>
            <a:gdLst/>
            <a:ahLst/>
            <a:cxnLst/>
            <a:rect l="l" t="t" r="r" b="b"/>
            <a:pathLst>
              <a:path w="286384" h="405764">
                <a:moveTo>
                  <a:pt x="0" y="405209"/>
                </a:moveTo>
                <a:lnTo>
                  <a:pt x="286219" y="405209"/>
                </a:lnTo>
                <a:lnTo>
                  <a:pt x="286219" y="0"/>
                </a:lnTo>
                <a:lnTo>
                  <a:pt x="0" y="0"/>
                </a:lnTo>
                <a:lnTo>
                  <a:pt x="0" y="405209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7695991" y="4847149"/>
            <a:ext cx="14478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690897" y="4593273"/>
            <a:ext cx="2743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D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167001" y="4643369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70">
                <a:moveTo>
                  <a:pt x="129690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955161" y="4648461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70">
                <a:moveTo>
                  <a:pt x="129699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743373" y="4653638"/>
            <a:ext cx="129539" cy="1270"/>
          </a:xfrm>
          <a:custGeom>
            <a:avLst/>
            <a:gdLst/>
            <a:ahLst/>
            <a:cxnLst/>
            <a:rect l="l" t="t" r="r" b="b"/>
            <a:pathLst>
              <a:path w="129540" h="1270">
                <a:moveTo>
                  <a:pt x="129440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531326" y="4658902"/>
            <a:ext cx="130175" cy="1270"/>
          </a:xfrm>
          <a:custGeom>
            <a:avLst/>
            <a:gdLst/>
            <a:ahLst/>
            <a:cxnLst/>
            <a:rect l="l" t="t" r="r" b="b"/>
            <a:pathLst>
              <a:path w="130175" h="1270">
                <a:moveTo>
                  <a:pt x="129699" y="0"/>
                </a:moveTo>
                <a:lnTo>
                  <a:pt x="0" y="862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840318" y="5125320"/>
            <a:ext cx="2769235" cy="1270"/>
          </a:xfrm>
          <a:custGeom>
            <a:avLst/>
            <a:gdLst/>
            <a:ahLst/>
            <a:cxnLst/>
            <a:rect l="l" t="t" r="r" b="b"/>
            <a:pathLst>
              <a:path w="2769234" h="1270">
                <a:moveTo>
                  <a:pt x="0" y="0"/>
                </a:moveTo>
                <a:lnTo>
                  <a:pt x="2768897" y="862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603948" y="4912779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70">
                <a:moveTo>
                  <a:pt x="72621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603948" y="4912779"/>
            <a:ext cx="0" cy="207645"/>
          </a:xfrm>
          <a:custGeom>
            <a:avLst/>
            <a:gdLst/>
            <a:ahLst/>
            <a:cxnLst/>
            <a:rect l="l" t="t" r="r" b="b"/>
            <a:pathLst>
              <a:path w="0" h="207645">
                <a:moveTo>
                  <a:pt x="0" y="0"/>
                </a:moveTo>
                <a:lnTo>
                  <a:pt x="0" y="207191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800192" y="4902337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70">
                <a:moveTo>
                  <a:pt x="72621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6800192" y="4902337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012239" y="4897246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70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012239" y="4897246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218967" y="4897246"/>
            <a:ext cx="73025" cy="1270"/>
          </a:xfrm>
          <a:custGeom>
            <a:avLst/>
            <a:gdLst/>
            <a:ahLst/>
            <a:cxnLst/>
            <a:rect l="l" t="t" r="r" b="b"/>
            <a:pathLst>
              <a:path w="73025" h="1270">
                <a:moveTo>
                  <a:pt x="72612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218967" y="4897246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590155" y="1878343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 h="0">
                <a:moveTo>
                  <a:pt x="0" y="0"/>
                </a:moveTo>
                <a:lnTo>
                  <a:pt x="90323" y="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680478" y="1878343"/>
            <a:ext cx="0" cy="3645535"/>
          </a:xfrm>
          <a:custGeom>
            <a:avLst/>
            <a:gdLst/>
            <a:ahLst/>
            <a:cxnLst/>
            <a:rect l="l" t="t" r="r" b="b"/>
            <a:pathLst>
              <a:path w="0" h="3645535">
                <a:moveTo>
                  <a:pt x="0" y="0"/>
                </a:moveTo>
                <a:lnTo>
                  <a:pt x="0" y="3644929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385535" y="189905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 h="0">
                <a:moveTo>
                  <a:pt x="0" y="0"/>
                </a:moveTo>
                <a:lnTo>
                  <a:pt x="89027" y="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6474562" y="1899054"/>
            <a:ext cx="0" cy="3624579"/>
          </a:xfrm>
          <a:custGeom>
            <a:avLst/>
            <a:gdLst/>
            <a:ahLst/>
            <a:cxnLst/>
            <a:rect l="l" t="t" r="r" b="b"/>
            <a:pathLst>
              <a:path w="0" h="3624579">
                <a:moveTo>
                  <a:pt x="0" y="0"/>
                </a:moveTo>
                <a:lnTo>
                  <a:pt x="0" y="3624218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179878" y="191967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90150" y="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270028" y="1919678"/>
            <a:ext cx="0" cy="3609340"/>
          </a:xfrm>
          <a:custGeom>
            <a:avLst/>
            <a:gdLst/>
            <a:ahLst/>
            <a:cxnLst/>
            <a:rect l="l" t="t" r="r" b="b"/>
            <a:pathLst>
              <a:path w="0" h="3609340">
                <a:moveTo>
                  <a:pt x="0" y="0"/>
                </a:moveTo>
                <a:lnTo>
                  <a:pt x="0" y="3608711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975084" y="194038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 h="0">
                <a:moveTo>
                  <a:pt x="0" y="0"/>
                </a:moveTo>
                <a:lnTo>
                  <a:pt x="90323" y="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065407" y="1940389"/>
            <a:ext cx="0" cy="3593465"/>
          </a:xfrm>
          <a:custGeom>
            <a:avLst/>
            <a:gdLst/>
            <a:ahLst/>
            <a:cxnLst/>
            <a:rect l="l" t="t" r="r" b="b"/>
            <a:pathLst>
              <a:path w="0" h="3593465">
                <a:moveTo>
                  <a:pt x="0" y="0"/>
                </a:moveTo>
                <a:lnTo>
                  <a:pt x="0" y="3593118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5675125" y="5659056"/>
            <a:ext cx="0" cy="248920"/>
          </a:xfrm>
          <a:custGeom>
            <a:avLst/>
            <a:gdLst/>
            <a:ahLst/>
            <a:cxnLst/>
            <a:rect l="l" t="t" r="r" b="b"/>
            <a:pathLst>
              <a:path w="0" h="248920">
                <a:moveTo>
                  <a:pt x="0" y="0"/>
                </a:moveTo>
                <a:lnTo>
                  <a:pt x="0" y="24853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6474562" y="5671413"/>
            <a:ext cx="0" cy="248920"/>
          </a:xfrm>
          <a:custGeom>
            <a:avLst/>
            <a:gdLst/>
            <a:ahLst/>
            <a:cxnLst/>
            <a:rect l="l" t="t" r="r" b="b"/>
            <a:pathLst>
              <a:path w="0" h="248920">
                <a:moveTo>
                  <a:pt x="0" y="0"/>
                </a:moveTo>
                <a:lnTo>
                  <a:pt x="0" y="24875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270028" y="5674399"/>
            <a:ext cx="0" cy="248920"/>
          </a:xfrm>
          <a:custGeom>
            <a:avLst/>
            <a:gdLst/>
            <a:ahLst/>
            <a:cxnLst/>
            <a:rect l="l" t="t" r="r" b="b"/>
            <a:pathLst>
              <a:path w="0" h="248920">
                <a:moveTo>
                  <a:pt x="0" y="0"/>
                </a:moveTo>
                <a:lnTo>
                  <a:pt x="0" y="24875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060313" y="5684849"/>
            <a:ext cx="0" cy="248920"/>
          </a:xfrm>
          <a:custGeom>
            <a:avLst/>
            <a:gdLst/>
            <a:ahLst/>
            <a:cxnLst/>
            <a:rect l="l" t="t" r="r" b="b"/>
            <a:pathLst>
              <a:path w="0" h="248920">
                <a:moveTo>
                  <a:pt x="0" y="0"/>
                </a:moveTo>
                <a:lnTo>
                  <a:pt x="0" y="24875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5586960" y="2803672"/>
            <a:ext cx="93980" cy="1270"/>
          </a:xfrm>
          <a:custGeom>
            <a:avLst/>
            <a:gdLst/>
            <a:ahLst/>
            <a:cxnLst/>
            <a:rect l="l" t="t" r="r" b="b"/>
            <a:pathLst>
              <a:path w="93979" h="1269">
                <a:moveTo>
                  <a:pt x="0" y="0"/>
                </a:moveTo>
                <a:lnTo>
                  <a:pt x="93518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385535" y="2798494"/>
            <a:ext cx="93345" cy="1270"/>
          </a:xfrm>
          <a:custGeom>
            <a:avLst/>
            <a:gdLst/>
            <a:ahLst/>
            <a:cxnLst/>
            <a:rect l="l" t="t" r="r" b="b"/>
            <a:pathLst>
              <a:path w="93345" h="1269">
                <a:moveTo>
                  <a:pt x="0" y="0"/>
                </a:moveTo>
                <a:lnTo>
                  <a:pt x="93345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183936" y="2793403"/>
            <a:ext cx="93345" cy="1270"/>
          </a:xfrm>
          <a:custGeom>
            <a:avLst/>
            <a:gdLst/>
            <a:ahLst/>
            <a:cxnLst/>
            <a:rect l="l" t="t" r="r" b="b"/>
            <a:pathLst>
              <a:path w="93345" h="1269">
                <a:moveTo>
                  <a:pt x="0" y="0"/>
                </a:moveTo>
                <a:lnTo>
                  <a:pt x="93259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966795" y="2803672"/>
            <a:ext cx="93980" cy="1270"/>
          </a:xfrm>
          <a:custGeom>
            <a:avLst/>
            <a:gdLst/>
            <a:ahLst/>
            <a:cxnLst/>
            <a:rect l="l" t="t" r="r" b="b"/>
            <a:pathLst>
              <a:path w="93979" h="1269">
                <a:moveTo>
                  <a:pt x="0" y="0"/>
                </a:moveTo>
                <a:lnTo>
                  <a:pt x="93518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586960" y="3726153"/>
            <a:ext cx="93980" cy="1270"/>
          </a:xfrm>
          <a:custGeom>
            <a:avLst/>
            <a:gdLst/>
            <a:ahLst/>
            <a:cxnLst/>
            <a:rect l="l" t="t" r="r" b="b"/>
            <a:pathLst>
              <a:path w="93979" h="1270">
                <a:moveTo>
                  <a:pt x="0" y="0"/>
                </a:moveTo>
                <a:lnTo>
                  <a:pt x="93518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385535" y="3720889"/>
            <a:ext cx="93345" cy="1270"/>
          </a:xfrm>
          <a:custGeom>
            <a:avLst/>
            <a:gdLst/>
            <a:ahLst/>
            <a:cxnLst/>
            <a:rect l="l" t="t" r="r" b="b"/>
            <a:pathLst>
              <a:path w="93345" h="1270">
                <a:moveTo>
                  <a:pt x="0" y="0"/>
                </a:moveTo>
                <a:lnTo>
                  <a:pt x="93345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83936" y="3715711"/>
            <a:ext cx="93345" cy="1270"/>
          </a:xfrm>
          <a:custGeom>
            <a:avLst/>
            <a:gdLst/>
            <a:ahLst/>
            <a:cxnLst/>
            <a:rect l="l" t="t" r="r" b="b"/>
            <a:pathLst>
              <a:path w="93345" h="1270">
                <a:moveTo>
                  <a:pt x="0" y="0"/>
                </a:moveTo>
                <a:lnTo>
                  <a:pt x="93259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966795" y="3726153"/>
            <a:ext cx="93980" cy="1270"/>
          </a:xfrm>
          <a:custGeom>
            <a:avLst/>
            <a:gdLst/>
            <a:ahLst/>
            <a:cxnLst/>
            <a:rect l="l" t="t" r="r" b="b"/>
            <a:pathLst>
              <a:path w="93979" h="1270">
                <a:moveTo>
                  <a:pt x="0" y="0"/>
                </a:moveTo>
                <a:lnTo>
                  <a:pt x="93518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586960" y="4648461"/>
            <a:ext cx="93980" cy="1270"/>
          </a:xfrm>
          <a:custGeom>
            <a:avLst/>
            <a:gdLst/>
            <a:ahLst/>
            <a:cxnLst/>
            <a:rect l="l" t="t" r="r" b="b"/>
            <a:pathLst>
              <a:path w="93979" h="1270">
                <a:moveTo>
                  <a:pt x="0" y="0"/>
                </a:moveTo>
                <a:lnTo>
                  <a:pt x="93518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385535" y="4643369"/>
            <a:ext cx="93345" cy="1270"/>
          </a:xfrm>
          <a:custGeom>
            <a:avLst/>
            <a:gdLst/>
            <a:ahLst/>
            <a:cxnLst/>
            <a:rect l="l" t="t" r="r" b="b"/>
            <a:pathLst>
              <a:path w="93345" h="1270">
                <a:moveTo>
                  <a:pt x="0" y="0"/>
                </a:moveTo>
                <a:lnTo>
                  <a:pt x="93345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183936" y="4638019"/>
            <a:ext cx="93345" cy="1270"/>
          </a:xfrm>
          <a:custGeom>
            <a:avLst/>
            <a:gdLst/>
            <a:ahLst/>
            <a:cxnLst/>
            <a:rect l="l" t="t" r="r" b="b"/>
            <a:pathLst>
              <a:path w="93345" h="1270">
                <a:moveTo>
                  <a:pt x="0" y="0"/>
                </a:moveTo>
                <a:lnTo>
                  <a:pt x="93259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966795" y="4648461"/>
            <a:ext cx="93980" cy="1270"/>
          </a:xfrm>
          <a:custGeom>
            <a:avLst/>
            <a:gdLst/>
            <a:ahLst/>
            <a:cxnLst/>
            <a:rect l="l" t="t" r="r" b="b"/>
            <a:pathLst>
              <a:path w="93979" h="1270">
                <a:moveTo>
                  <a:pt x="0" y="0"/>
                </a:moveTo>
                <a:lnTo>
                  <a:pt x="93518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592314" y="5519010"/>
            <a:ext cx="171450" cy="140335"/>
          </a:xfrm>
          <a:custGeom>
            <a:avLst/>
            <a:gdLst/>
            <a:ahLst/>
            <a:cxnLst/>
            <a:rect l="l" t="t" r="r" b="b"/>
            <a:pathLst>
              <a:path w="171450" h="140335">
                <a:moveTo>
                  <a:pt x="170975" y="0"/>
                </a:moveTo>
                <a:lnTo>
                  <a:pt x="0" y="0"/>
                </a:lnTo>
                <a:lnTo>
                  <a:pt x="84969" y="140046"/>
                </a:lnTo>
                <a:lnTo>
                  <a:pt x="170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592314" y="5519010"/>
            <a:ext cx="171450" cy="140335"/>
          </a:xfrm>
          <a:custGeom>
            <a:avLst/>
            <a:gdLst/>
            <a:ahLst/>
            <a:cxnLst/>
            <a:rect l="l" t="t" r="r" b="b"/>
            <a:pathLst>
              <a:path w="171450" h="140335">
                <a:moveTo>
                  <a:pt x="84969" y="140046"/>
                </a:moveTo>
                <a:lnTo>
                  <a:pt x="0" y="0"/>
                </a:lnTo>
                <a:lnTo>
                  <a:pt x="170975" y="0"/>
                </a:lnTo>
                <a:lnTo>
                  <a:pt x="84969" y="140046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390716" y="5524127"/>
            <a:ext cx="171450" cy="140335"/>
          </a:xfrm>
          <a:custGeom>
            <a:avLst/>
            <a:gdLst/>
            <a:ahLst/>
            <a:cxnLst/>
            <a:rect l="l" t="t" r="r" b="b"/>
            <a:pathLst>
              <a:path w="171450" h="140335">
                <a:moveTo>
                  <a:pt x="170975" y="0"/>
                </a:moveTo>
                <a:lnTo>
                  <a:pt x="0" y="0"/>
                </a:lnTo>
                <a:lnTo>
                  <a:pt x="84969" y="140046"/>
                </a:lnTo>
                <a:lnTo>
                  <a:pt x="170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390716" y="5524127"/>
            <a:ext cx="171450" cy="140335"/>
          </a:xfrm>
          <a:custGeom>
            <a:avLst/>
            <a:gdLst/>
            <a:ahLst/>
            <a:cxnLst/>
            <a:rect l="l" t="t" r="r" b="b"/>
            <a:pathLst>
              <a:path w="171450" h="140335">
                <a:moveTo>
                  <a:pt x="84969" y="140046"/>
                </a:moveTo>
                <a:lnTo>
                  <a:pt x="0" y="0"/>
                </a:lnTo>
                <a:lnTo>
                  <a:pt x="170975" y="0"/>
                </a:lnTo>
                <a:lnTo>
                  <a:pt x="84969" y="140046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189030" y="5529460"/>
            <a:ext cx="171450" cy="140335"/>
          </a:xfrm>
          <a:custGeom>
            <a:avLst/>
            <a:gdLst/>
            <a:ahLst/>
            <a:cxnLst/>
            <a:rect l="l" t="t" r="r" b="b"/>
            <a:pathLst>
              <a:path w="171450" h="140335">
                <a:moveTo>
                  <a:pt x="171234" y="0"/>
                </a:moveTo>
                <a:lnTo>
                  <a:pt x="0" y="0"/>
                </a:lnTo>
                <a:lnTo>
                  <a:pt x="85228" y="139821"/>
                </a:lnTo>
                <a:lnTo>
                  <a:pt x="17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189030" y="5529460"/>
            <a:ext cx="171450" cy="140335"/>
          </a:xfrm>
          <a:custGeom>
            <a:avLst/>
            <a:gdLst/>
            <a:ahLst/>
            <a:cxnLst/>
            <a:rect l="l" t="t" r="r" b="b"/>
            <a:pathLst>
              <a:path w="171450" h="140335">
                <a:moveTo>
                  <a:pt x="85228" y="139821"/>
                </a:moveTo>
                <a:lnTo>
                  <a:pt x="0" y="0"/>
                </a:lnTo>
                <a:lnTo>
                  <a:pt x="171234" y="0"/>
                </a:lnTo>
                <a:lnTo>
                  <a:pt x="85228" y="139821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977243" y="5534569"/>
            <a:ext cx="171450" cy="140335"/>
          </a:xfrm>
          <a:custGeom>
            <a:avLst/>
            <a:gdLst/>
            <a:ahLst/>
            <a:cxnLst/>
            <a:rect l="l" t="t" r="r" b="b"/>
            <a:pathLst>
              <a:path w="171450" h="140335">
                <a:moveTo>
                  <a:pt x="171234" y="0"/>
                </a:moveTo>
                <a:lnTo>
                  <a:pt x="0" y="0"/>
                </a:lnTo>
                <a:lnTo>
                  <a:pt x="84969" y="139830"/>
                </a:lnTo>
                <a:lnTo>
                  <a:pt x="17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977243" y="5534569"/>
            <a:ext cx="171450" cy="140335"/>
          </a:xfrm>
          <a:custGeom>
            <a:avLst/>
            <a:gdLst/>
            <a:ahLst/>
            <a:cxnLst/>
            <a:rect l="l" t="t" r="r" b="b"/>
            <a:pathLst>
              <a:path w="171450" h="140335">
                <a:moveTo>
                  <a:pt x="84969" y="139830"/>
                </a:moveTo>
                <a:lnTo>
                  <a:pt x="0" y="0"/>
                </a:lnTo>
                <a:lnTo>
                  <a:pt x="171234" y="0"/>
                </a:lnTo>
                <a:lnTo>
                  <a:pt x="84969" y="139830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 txBox="1"/>
          <p:nvPr/>
        </p:nvSpPr>
        <p:spPr>
          <a:xfrm>
            <a:off x="5107663" y="1196059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4273" sz="975" spc="22">
                <a:latin typeface="Arial"/>
                <a:cs typeface="Arial"/>
              </a:rPr>
              <a:t>D</a:t>
            </a:r>
            <a:r>
              <a:rPr dirty="0" sz="350" spc="-5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900926" y="1201409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4273" sz="975" spc="22">
                <a:latin typeface="Arial"/>
                <a:cs typeface="Arial"/>
              </a:rPr>
              <a:t>D</a:t>
            </a:r>
            <a:r>
              <a:rPr dirty="0" sz="350" spc="-5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694233" y="1206500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4273" sz="975" spc="22">
                <a:latin typeface="Arial"/>
                <a:cs typeface="Arial"/>
              </a:rPr>
              <a:t>D</a:t>
            </a:r>
            <a:r>
              <a:rPr dirty="0" sz="350" spc="-5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487540" y="1211591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4273" sz="975" spc="22">
                <a:latin typeface="Arial"/>
                <a:cs typeface="Arial"/>
              </a:rPr>
              <a:t>D</a:t>
            </a:r>
            <a:r>
              <a:rPr dirty="0" sz="350" spc="-5"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610700" y="5979008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4273" sz="975" spc="22">
                <a:latin typeface="Arial"/>
                <a:cs typeface="Arial"/>
              </a:rPr>
              <a:t>D</a:t>
            </a:r>
            <a:r>
              <a:rPr dirty="0" sz="350" spc="-5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403921" y="5984124"/>
            <a:ext cx="11239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4273" sz="975" spc="22">
                <a:latin typeface="Arial"/>
                <a:cs typeface="Arial"/>
              </a:rPr>
              <a:t>D</a:t>
            </a:r>
            <a:r>
              <a:rPr dirty="0" sz="350" spc="-5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197228" y="5989240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4273" sz="975" spc="22">
                <a:latin typeface="Arial"/>
                <a:cs typeface="Arial"/>
              </a:rPr>
              <a:t>D</a:t>
            </a:r>
            <a:r>
              <a:rPr dirty="0" sz="350" spc="-5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990534" y="5994569"/>
            <a:ext cx="1117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4273" sz="975" spc="22">
                <a:latin typeface="Arial"/>
                <a:cs typeface="Arial"/>
              </a:rPr>
              <a:t>D</a:t>
            </a:r>
            <a:r>
              <a:rPr dirty="0" sz="350" spc="-5"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7435729" y="1475926"/>
            <a:ext cx="69215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647604" y="1467555"/>
            <a:ext cx="69215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558668" y="1539468"/>
            <a:ext cx="102235" cy="1270"/>
          </a:xfrm>
          <a:custGeom>
            <a:avLst/>
            <a:gdLst/>
            <a:ahLst/>
            <a:cxnLst/>
            <a:rect l="l" t="t" r="r" b="b"/>
            <a:pathLst>
              <a:path w="102234" h="1269">
                <a:moveTo>
                  <a:pt x="101635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 txBox="1"/>
          <p:nvPr/>
        </p:nvSpPr>
        <p:spPr>
          <a:xfrm>
            <a:off x="5859391" y="1460306"/>
            <a:ext cx="69215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071455" y="1452022"/>
            <a:ext cx="69215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4982365" y="1523848"/>
            <a:ext cx="102235" cy="1270"/>
          </a:xfrm>
          <a:custGeom>
            <a:avLst/>
            <a:gdLst/>
            <a:ahLst/>
            <a:cxnLst/>
            <a:rect l="l" t="t" r="r" b="b"/>
            <a:pathLst>
              <a:path w="102235" h="1269">
                <a:moveTo>
                  <a:pt x="101790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4684860" y="1684355"/>
            <a:ext cx="2665095" cy="1270"/>
          </a:xfrm>
          <a:custGeom>
            <a:avLst/>
            <a:gdLst/>
            <a:ahLst/>
            <a:cxnLst/>
            <a:rect l="l" t="t" r="r" b="b"/>
            <a:pathLst>
              <a:path w="2665095" h="1269">
                <a:moveTo>
                  <a:pt x="2664956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4985560" y="1529026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328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768384" y="1539468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328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6567044" y="1539468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328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349816" y="1549650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0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349816" y="1549650"/>
            <a:ext cx="104139" cy="1270"/>
          </a:xfrm>
          <a:custGeom>
            <a:avLst/>
            <a:gdLst/>
            <a:ahLst/>
            <a:cxnLst/>
            <a:rect l="l" t="t" r="r" b="b"/>
            <a:pathLst>
              <a:path w="104140" h="1269">
                <a:moveTo>
                  <a:pt x="103707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768384" y="1534117"/>
            <a:ext cx="109220" cy="1270"/>
          </a:xfrm>
          <a:custGeom>
            <a:avLst/>
            <a:gdLst/>
            <a:ahLst/>
            <a:cxnLst/>
            <a:rect l="l" t="t" r="r" b="b"/>
            <a:pathLst>
              <a:path w="109220" h="1269">
                <a:moveTo>
                  <a:pt x="0" y="0"/>
                </a:moveTo>
                <a:lnTo>
                  <a:pt x="109061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 txBox="1"/>
          <p:nvPr/>
        </p:nvSpPr>
        <p:spPr>
          <a:xfrm>
            <a:off x="7969638" y="5538621"/>
            <a:ext cx="69215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7181684" y="5530311"/>
            <a:ext cx="69215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7092836" y="5601930"/>
            <a:ext cx="101600" cy="1270"/>
          </a:xfrm>
          <a:custGeom>
            <a:avLst/>
            <a:gdLst/>
            <a:ahLst/>
            <a:cxnLst/>
            <a:rect l="l" t="t" r="r" b="b"/>
            <a:pathLst>
              <a:path w="101600" h="1270">
                <a:moveTo>
                  <a:pt x="101548" y="0"/>
                </a:moveTo>
                <a:lnTo>
                  <a:pt x="0" y="106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 txBox="1"/>
          <p:nvPr/>
        </p:nvSpPr>
        <p:spPr>
          <a:xfrm>
            <a:off x="6383110" y="5528179"/>
            <a:ext cx="69215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584709" y="5519861"/>
            <a:ext cx="69215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5495773" y="5591488"/>
            <a:ext cx="102235" cy="1270"/>
          </a:xfrm>
          <a:custGeom>
            <a:avLst/>
            <a:gdLst/>
            <a:ahLst/>
            <a:cxnLst/>
            <a:rect l="l" t="t" r="r" b="b"/>
            <a:pathLst>
              <a:path w="102235" h="1270">
                <a:moveTo>
                  <a:pt x="101635" y="0"/>
                </a:moveTo>
                <a:lnTo>
                  <a:pt x="0" y="106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 txBox="1"/>
          <p:nvPr/>
        </p:nvSpPr>
        <p:spPr>
          <a:xfrm>
            <a:off x="5104577" y="5519861"/>
            <a:ext cx="206375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3040" algn="l"/>
              </a:tabLst>
            </a:pPr>
            <a:r>
              <a:rPr dirty="0" u="sng" sz="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6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218967" y="5747084"/>
            <a:ext cx="2665095" cy="1270"/>
          </a:xfrm>
          <a:custGeom>
            <a:avLst/>
            <a:gdLst/>
            <a:ahLst/>
            <a:cxnLst/>
            <a:rect l="l" t="t" r="r" b="b"/>
            <a:pathLst>
              <a:path w="2665095" h="1270">
                <a:moveTo>
                  <a:pt x="2665017" y="0"/>
                </a:moveTo>
                <a:lnTo>
                  <a:pt x="0" y="107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5498796" y="5596812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389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292103" y="5607047"/>
            <a:ext cx="0" cy="156210"/>
          </a:xfrm>
          <a:custGeom>
            <a:avLst/>
            <a:gdLst/>
            <a:ahLst/>
            <a:cxnLst/>
            <a:rect l="l" t="t" r="r" b="b"/>
            <a:pathLst>
              <a:path w="0" h="156210">
                <a:moveTo>
                  <a:pt x="0" y="0"/>
                </a:moveTo>
                <a:lnTo>
                  <a:pt x="0" y="155596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101126" y="560193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389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883984" y="5612371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4">
                <a:moveTo>
                  <a:pt x="0" y="0"/>
                </a:moveTo>
                <a:lnTo>
                  <a:pt x="0" y="134713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883984" y="5612371"/>
            <a:ext cx="104139" cy="1270"/>
          </a:xfrm>
          <a:custGeom>
            <a:avLst/>
            <a:gdLst/>
            <a:ahLst/>
            <a:cxnLst/>
            <a:rect l="l" t="t" r="r" b="b"/>
            <a:pathLst>
              <a:path w="104140" h="1270">
                <a:moveTo>
                  <a:pt x="103707" y="0"/>
                </a:moveTo>
                <a:lnTo>
                  <a:pt x="0" y="107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292103" y="5601930"/>
            <a:ext cx="109220" cy="1270"/>
          </a:xfrm>
          <a:custGeom>
            <a:avLst/>
            <a:gdLst/>
            <a:ahLst/>
            <a:cxnLst/>
            <a:rect l="l" t="t" r="r" b="b"/>
            <a:pathLst>
              <a:path w="109220" h="1270">
                <a:moveTo>
                  <a:pt x="0" y="0"/>
                </a:moveTo>
                <a:lnTo>
                  <a:pt x="108974" y="106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 txBox="1"/>
          <p:nvPr/>
        </p:nvSpPr>
        <p:spPr>
          <a:xfrm>
            <a:off x="4630628" y="1524752"/>
            <a:ext cx="17462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40">
                <a:latin typeface="Arial"/>
                <a:cs typeface="Arial"/>
              </a:rPr>
              <a:t>WR</a:t>
            </a:r>
            <a:endParaRPr sz="650">
              <a:latin typeface="Arial"/>
              <a:cs typeface="Arial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4638217" y="1513407"/>
            <a:ext cx="155575" cy="1270"/>
          </a:xfrm>
          <a:custGeom>
            <a:avLst/>
            <a:gdLst/>
            <a:ahLst/>
            <a:cxnLst/>
            <a:rect l="l" t="t" r="r" b="b"/>
            <a:pathLst>
              <a:path w="155575" h="1269">
                <a:moveTo>
                  <a:pt x="0" y="0"/>
                </a:moveTo>
                <a:lnTo>
                  <a:pt x="155462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 txBox="1"/>
          <p:nvPr/>
        </p:nvSpPr>
        <p:spPr>
          <a:xfrm>
            <a:off x="5112775" y="5613024"/>
            <a:ext cx="1498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15">
                <a:latin typeface="Arial"/>
                <a:cs typeface="Arial"/>
              </a:rPr>
              <a:t>RD</a:t>
            </a:r>
            <a:endParaRPr sz="650">
              <a:latin typeface="Arial"/>
              <a:cs typeface="Arial"/>
            </a:endParaRPr>
          </a:p>
        </p:txBody>
      </p:sp>
      <p:sp>
        <p:nvSpPr>
          <p:cNvPr id="203" name="object 20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9097" y="379221"/>
            <a:ext cx="53060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dirty="0" spc="-5"/>
              <a:t>group </a:t>
            </a:r>
            <a:r>
              <a:rPr dirty="0"/>
              <a:t>of </a:t>
            </a:r>
            <a:r>
              <a:rPr dirty="0" spc="-5"/>
              <a:t>Memory</a:t>
            </a:r>
            <a:r>
              <a:rPr dirty="0" spc="-45"/>
              <a:t> </a:t>
            </a:r>
            <a:r>
              <a:rPr dirty="0" spc="-5"/>
              <a:t>Registers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4467" y="2365248"/>
          <a:ext cx="2113280" cy="293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390"/>
                <a:gridCol w="176529"/>
                <a:gridCol w="457199"/>
                <a:gridCol w="445134"/>
                <a:gridCol w="419099"/>
                <a:gridCol w="148589"/>
              </a:tblGrid>
              <a:tr h="272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Input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Buffers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7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306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Memory Reg.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13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440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Memory Reg.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28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19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33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Memory Reg.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4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81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Memory Reg.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306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Output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Buffers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56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22044" y="1092453"/>
            <a:ext cx="6817359" cy="451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– </a:t>
            </a:r>
            <a:r>
              <a:rPr dirty="0" sz="2400">
                <a:latin typeface="Arial"/>
                <a:cs typeface="Arial"/>
              </a:rPr>
              <a:t>If </a:t>
            </a:r>
            <a:r>
              <a:rPr dirty="0" sz="2400" spc="-5">
                <a:latin typeface="Arial"/>
                <a:cs typeface="Arial"/>
              </a:rPr>
              <a:t>we </a:t>
            </a:r>
            <a:r>
              <a:rPr dirty="0" sz="2400">
                <a:latin typeface="Arial"/>
                <a:cs typeface="Arial"/>
              </a:rPr>
              <a:t>represent </a:t>
            </a:r>
            <a:r>
              <a:rPr dirty="0" sz="2400" spc="-5">
                <a:latin typeface="Arial"/>
                <a:cs typeface="Arial"/>
              </a:rPr>
              <a:t>each memory location (Register)  as a block we </a:t>
            </a:r>
            <a:r>
              <a:rPr dirty="0" sz="2400">
                <a:latin typeface="Arial"/>
                <a:cs typeface="Arial"/>
              </a:rPr>
              <a:t>get the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following</a:t>
            </a:r>
            <a:endParaRPr sz="2400">
              <a:latin typeface="Arial"/>
              <a:cs typeface="Arial"/>
            </a:endParaRPr>
          </a:p>
          <a:p>
            <a:pPr algn="ctr" marL="805815">
              <a:lnSpc>
                <a:spcPct val="100000"/>
              </a:lnSpc>
              <a:spcBef>
                <a:spcPts val="1885"/>
              </a:spcBef>
              <a:tabLst>
                <a:tab pos="1263015" algn="l"/>
                <a:tab pos="1707514" algn="l"/>
                <a:tab pos="2126615" algn="l"/>
              </a:tabLst>
            </a:pPr>
            <a:r>
              <a:rPr dirty="0" sz="1400" spc="10">
                <a:latin typeface="Arial"/>
                <a:cs typeface="Arial"/>
              </a:rPr>
              <a:t>I</a:t>
            </a:r>
            <a:r>
              <a:rPr dirty="0" baseline="-21604" sz="1350" spc="15">
                <a:latin typeface="Arial"/>
                <a:cs typeface="Arial"/>
              </a:rPr>
              <a:t>0	</a:t>
            </a:r>
            <a:r>
              <a:rPr dirty="0" sz="1400" spc="10">
                <a:latin typeface="Arial"/>
                <a:cs typeface="Arial"/>
              </a:rPr>
              <a:t>I</a:t>
            </a:r>
            <a:r>
              <a:rPr dirty="0" baseline="-21604" sz="1350" spc="15">
                <a:latin typeface="Arial"/>
                <a:cs typeface="Arial"/>
              </a:rPr>
              <a:t>1	</a:t>
            </a:r>
            <a:r>
              <a:rPr dirty="0" sz="1400" spc="10">
                <a:latin typeface="Arial"/>
                <a:cs typeface="Arial"/>
              </a:rPr>
              <a:t>I</a:t>
            </a:r>
            <a:r>
              <a:rPr dirty="0" baseline="-21604" sz="1350" spc="15">
                <a:latin typeface="Arial"/>
                <a:cs typeface="Arial"/>
              </a:rPr>
              <a:t>2	</a:t>
            </a:r>
            <a:r>
              <a:rPr dirty="0" sz="1400" spc="10">
                <a:latin typeface="Arial"/>
                <a:cs typeface="Arial"/>
              </a:rPr>
              <a:t>I</a:t>
            </a:r>
            <a:r>
              <a:rPr dirty="0" baseline="-21604" sz="1350" spc="15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2016125" indent="5715">
              <a:lnSpc>
                <a:spcPct val="100000"/>
              </a:lnSpc>
              <a:spcBef>
                <a:spcPts val="5"/>
              </a:spcBef>
            </a:pPr>
            <a:r>
              <a:rPr dirty="0" sz="1400" spc="15">
                <a:latin typeface="Arial"/>
                <a:cs typeface="Arial"/>
              </a:rPr>
              <a:t>WR</a:t>
            </a:r>
            <a:endParaRPr sz="1400">
              <a:latin typeface="Arial"/>
              <a:cs typeface="Arial"/>
            </a:endParaRPr>
          </a:p>
          <a:p>
            <a:pPr algn="just" marL="2016125" marR="4479925">
              <a:lnSpc>
                <a:spcPct val="172700"/>
              </a:lnSpc>
              <a:spcBef>
                <a:spcPts val="894"/>
              </a:spcBef>
            </a:pP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baseline="-21604" sz="1350" spc="15">
                <a:latin typeface="Arial"/>
                <a:cs typeface="Arial"/>
              </a:rPr>
              <a:t>0  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baseline="-21604" sz="1350" spc="15">
                <a:latin typeface="Arial"/>
                <a:cs typeface="Arial"/>
              </a:rPr>
              <a:t>1  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baseline="-21604" sz="1350" spc="15">
                <a:latin typeface="Arial"/>
                <a:cs typeface="Arial"/>
              </a:rPr>
              <a:t>2  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baseline="-21604" sz="1350" spc="22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just" marL="204343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ctr" marL="818515">
              <a:lnSpc>
                <a:spcPct val="100000"/>
              </a:lnSpc>
              <a:spcBef>
                <a:spcPts val="1095"/>
              </a:spcBef>
              <a:tabLst>
                <a:tab pos="1275080" algn="l"/>
                <a:tab pos="1719580" algn="l"/>
                <a:tab pos="2138680" algn="l"/>
              </a:tabLst>
            </a:pPr>
            <a:r>
              <a:rPr dirty="0" sz="1400" spc="5">
                <a:latin typeface="Arial"/>
                <a:cs typeface="Arial"/>
              </a:rPr>
              <a:t>O</a:t>
            </a:r>
            <a:r>
              <a:rPr dirty="0" baseline="-21604" sz="1350" spc="7">
                <a:latin typeface="Arial"/>
                <a:cs typeface="Arial"/>
              </a:rPr>
              <a:t>0	</a:t>
            </a:r>
            <a:r>
              <a:rPr dirty="0" sz="1400" spc="5">
                <a:latin typeface="Arial"/>
                <a:cs typeface="Arial"/>
              </a:rPr>
              <a:t>O</a:t>
            </a:r>
            <a:r>
              <a:rPr dirty="0" baseline="-21604" sz="1350" spc="7">
                <a:latin typeface="Arial"/>
                <a:cs typeface="Arial"/>
              </a:rPr>
              <a:t>1	</a:t>
            </a:r>
            <a:r>
              <a:rPr dirty="0" sz="1400" spc="5">
                <a:latin typeface="Arial"/>
                <a:cs typeface="Arial"/>
              </a:rPr>
              <a:t>O</a:t>
            </a:r>
            <a:r>
              <a:rPr dirty="0" baseline="-21604" sz="1350" spc="7">
                <a:latin typeface="Arial"/>
                <a:cs typeface="Arial"/>
              </a:rPr>
              <a:t>2	</a:t>
            </a:r>
            <a:r>
              <a:rPr dirty="0" sz="1400" spc="5">
                <a:latin typeface="Arial"/>
                <a:cs typeface="Arial"/>
              </a:rPr>
              <a:t>O</a:t>
            </a:r>
            <a:r>
              <a:rPr dirty="0" baseline="-21604" sz="1350" spc="7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1548" y="264109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41548" y="477469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4232" y="379221"/>
            <a:ext cx="54178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Design of a </a:t>
            </a:r>
            <a:r>
              <a:rPr dirty="0" spc="-5"/>
              <a:t>Memory</a:t>
            </a:r>
            <a:r>
              <a:rPr dirty="0" spc="-135"/>
              <a:t> </a:t>
            </a:r>
            <a:r>
              <a:rPr dirty="0"/>
              <a:t>Chip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4543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900CC"/>
              </a:buClr>
              <a:buSzPct val="129166"/>
              <a:buChar char="•"/>
              <a:tabLst>
                <a:tab pos="356235" algn="l"/>
              </a:tabLst>
            </a:pPr>
            <a:r>
              <a:rPr dirty="0" spc="-5"/>
              <a:t>Using </a:t>
            </a:r>
            <a:r>
              <a:rPr dirty="0"/>
              <a:t>the RD </a:t>
            </a:r>
            <a:r>
              <a:rPr dirty="0" spc="-5"/>
              <a:t>and WR controls we can determine </a:t>
            </a:r>
            <a:r>
              <a:rPr dirty="0"/>
              <a:t>the  direction </a:t>
            </a:r>
            <a:r>
              <a:rPr dirty="0" spc="-5"/>
              <a:t>of </a:t>
            </a:r>
            <a:r>
              <a:rPr dirty="0"/>
              <a:t>flow either </a:t>
            </a:r>
            <a:r>
              <a:rPr dirty="0" spc="-5"/>
              <a:t>into or </a:t>
            </a:r>
            <a:r>
              <a:rPr dirty="0" spc="-10"/>
              <a:t>out of </a:t>
            </a:r>
            <a:r>
              <a:rPr dirty="0" spc="-5"/>
              <a:t>memory. Then  using </a:t>
            </a:r>
            <a:r>
              <a:rPr dirty="0"/>
              <a:t>the appropriate </a:t>
            </a:r>
            <a:r>
              <a:rPr dirty="0" spc="-5"/>
              <a:t>Enable input we enable </a:t>
            </a:r>
            <a:r>
              <a:rPr dirty="0"/>
              <a:t>an  </a:t>
            </a:r>
            <a:r>
              <a:rPr dirty="0" spc="-5"/>
              <a:t>individual memory</a:t>
            </a:r>
            <a:r>
              <a:rPr dirty="0" spc="55"/>
              <a:t> </a:t>
            </a:r>
            <a:r>
              <a:rPr dirty="0" spc="-5"/>
              <a:t>register.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540" y="3946017"/>
            <a:ext cx="761682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900CC"/>
              </a:buClr>
              <a:buSzPct val="129166"/>
              <a:buChar char="•"/>
              <a:tabLst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What </a:t>
            </a:r>
            <a:r>
              <a:rPr dirty="0" sz="2400" spc="-5">
                <a:latin typeface="Arial"/>
                <a:cs typeface="Arial"/>
              </a:rPr>
              <a:t>we have just </a:t>
            </a:r>
            <a:r>
              <a:rPr dirty="0" sz="2400">
                <a:latin typeface="Arial"/>
                <a:cs typeface="Arial"/>
              </a:rPr>
              <a:t>designed </a:t>
            </a:r>
            <a:r>
              <a:rPr dirty="0" sz="2400" spc="-5">
                <a:latin typeface="Arial"/>
                <a:cs typeface="Arial"/>
              </a:rPr>
              <a:t>is a memory with 4  locations and each location has 4 elements</a:t>
            </a:r>
            <a:r>
              <a:rPr dirty="0" sz="2400" spc="5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(bits).  </a:t>
            </a:r>
            <a:r>
              <a:rPr dirty="0" sz="2400" spc="-5">
                <a:latin typeface="Arial"/>
                <a:cs typeface="Arial"/>
              </a:rPr>
              <a:t>This memory would be called 4 </a:t>
            </a:r>
            <a:r>
              <a:rPr dirty="0" sz="2400">
                <a:latin typeface="Arial"/>
                <a:cs typeface="Arial"/>
              </a:rPr>
              <a:t>X </a:t>
            </a:r>
            <a:r>
              <a:rPr dirty="0" sz="2400" spc="-5">
                <a:latin typeface="Arial"/>
                <a:cs typeface="Arial"/>
              </a:rPr>
              <a:t>4 [Number of  location </a:t>
            </a:r>
            <a:r>
              <a:rPr dirty="0" sz="2400">
                <a:latin typeface="Arial"/>
                <a:cs typeface="Arial"/>
              </a:rPr>
              <a:t>X </a:t>
            </a:r>
            <a:r>
              <a:rPr dirty="0" sz="2400" spc="-5">
                <a:latin typeface="Arial"/>
                <a:cs typeface="Arial"/>
              </a:rPr>
              <a:t>number of bits per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location].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6" y="379221"/>
            <a:ext cx="331851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</a:t>
            </a:r>
            <a:r>
              <a:rPr dirty="0" spc="-5"/>
              <a:t>Enable</a:t>
            </a:r>
            <a:r>
              <a:rPr dirty="0" spc="-95"/>
              <a:t> </a:t>
            </a:r>
            <a:r>
              <a:rPr dirty="0" spc="-5"/>
              <a:t>Inputs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64540" y="1566418"/>
            <a:ext cx="7615555" cy="3679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How do we produce these enable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line?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900CC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algn="just" lvl="1" marL="756285" marR="5080" indent="-286385">
              <a:lnSpc>
                <a:spcPct val="100000"/>
              </a:lnSpc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Since we can never have more than one of these  enables </a:t>
            </a:r>
            <a:r>
              <a:rPr dirty="0" sz="2400">
                <a:latin typeface="Arial"/>
                <a:cs typeface="Arial"/>
              </a:rPr>
              <a:t>active </a:t>
            </a:r>
            <a:r>
              <a:rPr dirty="0" sz="2400" spc="-5">
                <a:latin typeface="Arial"/>
                <a:cs typeface="Arial"/>
              </a:rPr>
              <a:t>at the same </a:t>
            </a:r>
            <a:r>
              <a:rPr dirty="0" sz="2400">
                <a:latin typeface="Arial"/>
                <a:cs typeface="Arial"/>
              </a:rPr>
              <a:t>time, </a:t>
            </a:r>
            <a:r>
              <a:rPr dirty="0" sz="2400" spc="-5">
                <a:latin typeface="Arial"/>
                <a:cs typeface="Arial"/>
              </a:rPr>
              <a:t>we can have  </a:t>
            </a:r>
            <a:r>
              <a:rPr dirty="0" sz="2400">
                <a:latin typeface="Arial"/>
                <a:cs typeface="Arial"/>
              </a:rPr>
              <a:t>them </a:t>
            </a:r>
            <a:r>
              <a:rPr dirty="0" sz="2400" spc="-5">
                <a:latin typeface="Arial"/>
                <a:cs typeface="Arial"/>
              </a:rPr>
              <a:t>encoded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reduce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number of </a:t>
            </a:r>
            <a:r>
              <a:rPr dirty="0" sz="2400">
                <a:latin typeface="Arial"/>
                <a:cs typeface="Arial"/>
              </a:rPr>
              <a:t>lines  </a:t>
            </a:r>
            <a:r>
              <a:rPr dirty="0" sz="2400" spc="-5">
                <a:latin typeface="Arial"/>
                <a:cs typeface="Arial"/>
              </a:rPr>
              <a:t>coming into the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chip.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0066"/>
              </a:buClr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algn="just" lvl="1" marL="756285" marR="5080" indent="-286385">
              <a:lnSpc>
                <a:spcPct val="100000"/>
              </a:lnSpc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These encoded lines are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address lines </a:t>
            </a:r>
            <a:r>
              <a:rPr dirty="0" sz="2400">
                <a:latin typeface="Arial"/>
                <a:cs typeface="Arial"/>
              </a:rPr>
              <a:t>for  memory</a:t>
            </a:r>
            <a:r>
              <a:rPr dirty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1601" y="377697"/>
            <a:ext cx="48621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Interfacing of</a:t>
            </a:r>
            <a:r>
              <a:rPr dirty="0" spc="-6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microprocesso</a:t>
            </a:r>
            <a:r>
              <a:rPr dirty="0"/>
              <a:t>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438783"/>
            <a:ext cx="7945120" cy="4067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900CC"/>
              </a:buClr>
              <a:buSzPct val="129166"/>
              <a:buChar char="•"/>
              <a:tabLst>
                <a:tab pos="356235" algn="l"/>
              </a:tabLst>
            </a:pPr>
            <a:r>
              <a:rPr dirty="0" sz="2400" spc="-5">
                <a:latin typeface="Times New Roman"/>
                <a:cs typeface="Times New Roman"/>
              </a:rPr>
              <a:t>A microprocessor would </a:t>
            </a:r>
            <a:r>
              <a:rPr dirty="0" sz="2400">
                <a:latin typeface="Times New Roman"/>
                <a:cs typeface="Times New Roman"/>
              </a:rPr>
              <a:t>not be of </a:t>
            </a:r>
            <a:r>
              <a:rPr dirty="0" sz="2400" spc="-5">
                <a:latin typeface="Times New Roman"/>
                <a:cs typeface="Times New Roman"/>
              </a:rPr>
              <a:t>much use </a:t>
            </a:r>
            <a:r>
              <a:rPr dirty="0" sz="2400">
                <a:latin typeface="Times New Roman"/>
                <a:cs typeface="Times New Roman"/>
              </a:rPr>
              <a:t>by </a:t>
            </a:r>
            <a:r>
              <a:rPr dirty="0" sz="2400" spc="-5">
                <a:latin typeface="Times New Roman"/>
                <a:cs typeface="Times New Roman"/>
              </a:rPr>
              <a:t>itself. To  </a:t>
            </a:r>
            <a:r>
              <a:rPr dirty="0" sz="2400">
                <a:latin typeface="Times New Roman"/>
                <a:cs typeface="Times New Roman"/>
              </a:rPr>
              <a:t>perform useful work </a:t>
            </a:r>
            <a:r>
              <a:rPr dirty="0" sz="2400" spc="-5">
                <a:latin typeface="Times New Roman"/>
                <a:cs typeface="Times New Roman"/>
              </a:rPr>
              <a:t>it needs </a:t>
            </a:r>
            <a:r>
              <a:rPr dirty="0" sz="2400">
                <a:latin typeface="Times New Roman"/>
                <a:cs typeface="Times New Roman"/>
              </a:rPr>
              <a:t>to be </a:t>
            </a:r>
            <a:r>
              <a:rPr dirty="0" sz="2400" spc="-5">
                <a:latin typeface="Times New Roman"/>
                <a:cs typeface="Times New Roman"/>
              </a:rPr>
              <a:t>connected </a:t>
            </a:r>
            <a:r>
              <a:rPr dirty="0" sz="2400">
                <a:latin typeface="Times New Roman"/>
                <a:cs typeface="Times New Roman"/>
              </a:rPr>
              <a:t>to </a:t>
            </a:r>
            <a:r>
              <a:rPr dirty="0" sz="2400" spc="-10">
                <a:latin typeface="Times New Roman"/>
                <a:cs typeface="Times New Roman"/>
              </a:rPr>
              <a:t>other  </a:t>
            </a:r>
            <a:r>
              <a:rPr dirty="0" sz="2400" spc="-5">
                <a:latin typeface="Times New Roman"/>
                <a:cs typeface="Times New Roman"/>
              </a:rPr>
              <a:t>electronic components.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-5">
                <a:latin typeface="Times New Roman"/>
                <a:cs typeface="Times New Roman"/>
              </a:rPr>
              <a:t>example, for </a:t>
            </a:r>
            <a:r>
              <a:rPr dirty="0" sz="2400">
                <a:latin typeface="Times New Roman"/>
                <a:cs typeface="Times New Roman"/>
              </a:rPr>
              <a:t>a </a:t>
            </a:r>
            <a:r>
              <a:rPr dirty="0" sz="2400" spc="-5">
                <a:latin typeface="Times New Roman"/>
                <a:cs typeface="Times New Roman"/>
              </a:rPr>
              <a:t>computer </a:t>
            </a:r>
            <a:r>
              <a:rPr dirty="0" sz="2400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work,  </a:t>
            </a:r>
            <a:r>
              <a:rPr dirty="0" sz="2400">
                <a:latin typeface="Times New Roman"/>
                <a:cs typeface="Times New Roman"/>
              </a:rPr>
              <a:t>a </a:t>
            </a:r>
            <a:r>
              <a:rPr dirty="0" sz="2400" spc="-5">
                <a:latin typeface="Times New Roman"/>
                <a:cs typeface="Times New Roman"/>
              </a:rPr>
              <a:t>microprocessor </a:t>
            </a:r>
            <a:r>
              <a:rPr dirty="0" sz="2400" spc="-10">
                <a:latin typeface="Times New Roman"/>
                <a:cs typeface="Times New Roman"/>
              </a:rPr>
              <a:t>must </a:t>
            </a:r>
            <a:r>
              <a:rPr dirty="0" sz="2400">
                <a:latin typeface="Times New Roman"/>
                <a:cs typeface="Times New Roman"/>
              </a:rPr>
              <a:t>be </a:t>
            </a:r>
            <a:r>
              <a:rPr dirty="0" sz="2400" spc="-5">
                <a:latin typeface="Times New Roman"/>
                <a:cs typeface="Times New Roman"/>
              </a:rPr>
              <a:t>interfaced </a:t>
            </a:r>
            <a:r>
              <a:rPr dirty="0" sz="2400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main </a:t>
            </a:r>
            <a:r>
              <a:rPr dirty="0" sz="2400" spc="-10">
                <a:latin typeface="Times New Roman"/>
                <a:cs typeface="Times New Roman"/>
              </a:rPr>
              <a:t>memory, </a:t>
            </a:r>
            <a:r>
              <a:rPr dirty="0" sz="2400">
                <a:latin typeface="Times New Roman"/>
                <a:cs typeface="Times New Roman"/>
              </a:rPr>
              <a:t>a  </a:t>
            </a:r>
            <a:r>
              <a:rPr dirty="0" sz="2400" spc="-5">
                <a:latin typeface="Times New Roman"/>
                <a:cs typeface="Times New Roman"/>
              </a:rPr>
              <a:t>graphic subsystem, </a:t>
            </a:r>
            <a:r>
              <a:rPr dirty="0" sz="2400">
                <a:latin typeface="Times New Roman"/>
                <a:cs typeface="Times New Roman"/>
              </a:rPr>
              <a:t>disk </a:t>
            </a:r>
            <a:r>
              <a:rPr dirty="0" sz="2400" spc="-10">
                <a:latin typeface="Times New Roman"/>
                <a:cs typeface="Times New Roman"/>
              </a:rPr>
              <a:t>memory,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keyboard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USB  </a:t>
            </a:r>
            <a:r>
              <a:rPr dirty="0" sz="2400">
                <a:latin typeface="Times New Roman"/>
                <a:cs typeface="Times New Roman"/>
              </a:rPr>
              <a:t>ports,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355600" indent="-342900">
              <a:lnSpc>
                <a:spcPts val="3304"/>
              </a:lnSpc>
              <a:spcBef>
                <a:spcPts val="5"/>
              </a:spcBef>
              <a:buClr>
                <a:srgbClr val="9900CC"/>
              </a:buClr>
              <a:buSzPct val="128571"/>
              <a:buChar char="•"/>
              <a:tabLst>
                <a:tab pos="355600" algn="l"/>
                <a:tab pos="356235" algn="l"/>
              </a:tabLst>
            </a:pPr>
            <a:r>
              <a:rPr dirty="0" u="heavy" sz="2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There are two types of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interfacing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3535"/>
              </a:lnSpc>
              <a:buClr>
                <a:srgbClr val="9900CC"/>
              </a:buClr>
              <a:buSzPct val="129166"/>
              <a:buAutoNum type="arabicPeriod"/>
              <a:tabLst>
                <a:tab pos="356235" algn="l"/>
              </a:tabLst>
            </a:pPr>
            <a:r>
              <a:rPr dirty="0" sz="2400" spc="-5">
                <a:latin typeface="Times New Roman"/>
                <a:cs typeface="Times New Roman"/>
              </a:rPr>
              <a:t>Memory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interfacing.</a:t>
            </a:r>
            <a:endParaRPr sz="2400">
              <a:latin typeface="Times New Roman"/>
              <a:cs typeface="Times New Roman"/>
            </a:endParaRPr>
          </a:p>
          <a:p>
            <a:pPr marL="431800" indent="-419100">
              <a:lnSpc>
                <a:spcPts val="3590"/>
              </a:lnSpc>
              <a:buClr>
                <a:srgbClr val="9900CC"/>
              </a:buClr>
              <a:buSzPct val="129166"/>
              <a:buAutoNum type="arabicPeriod"/>
              <a:tabLst>
                <a:tab pos="432434" algn="l"/>
              </a:tabLst>
            </a:pPr>
            <a:r>
              <a:rPr dirty="0" sz="2400">
                <a:latin typeface="Times New Roman"/>
                <a:cs typeface="Times New Roman"/>
              </a:rPr>
              <a:t>I/O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interfacing.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4232" y="379221"/>
            <a:ext cx="54178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Design of a </a:t>
            </a:r>
            <a:r>
              <a:rPr dirty="0" spc="-5"/>
              <a:t>Memory</a:t>
            </a:r>
            <a:r>
              <a:rPr dirty="0" spc="-135"/>
              <a:t> </a:t>
            </a:r>
            <a:r>
              <a:rPr dirty="0"/>
              <a:t>Chip</a:t>
            </a:r>
          </a:p>
        </p:txBody>
      </p:sp>
      <p:sp>
        <p:nvSpPr>
          <p:cNvPr id="4" name="object 4"/>
          <p:cNvSpPr/>
          <p:nvPr/>
        </p:nvSpPr>
        <p:spPr>
          <a:xfrm>
            <a:off x="3340608" y="2464307"/>
            <a:ext cx="2920365" cy="2691765"/>
          </a:xfrm>
          <a:custGeom>
            <a:avLst/>
            <a:gdLst/>
            <a:ahLst/>
            <a:cxnLst/>
            <a:rect l="l" t="t" r="r" b="b"/>
            <a:pathLst>
              <a:path w="2920365" h="2691765">
                <a:moveTo>
                  <a:pt x="0" y="2691384"/>
                </a:moveTo>
                <a:lnTo>
                  <a:pt x="2919984" y="2691384"/>
                </a:lnTo>
                <a:lnTo>
                  <a:pt x="2919984" y="0"/>
                </a:lnTo>
                <a:lnTo>
                  <a:pt x="0" y="0"/>
                </a:lnTo>
                <a:lnTo>
                  <a:pt x="0" y="2691384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40608" y="2464307"/>
            <a:ext cx="2920365" cy="2691765"/>
          </a:xfrm>
          <a:custGeom>
            <a:avLst/>
            <a:gdLst/>
            <a:ahLst/>
            <a:cxnLst/>
            <a:rect l="l" t="t" r="r" b="b"/>
            <a:pathLst>
              <a:path w="2920365" h="2691765">
                <a:moveTo>
                  <a:pt x="0" y="2691384"/>
                </a:moveTo>
                <a:lnTo>
                  <a:pt x="2919984" y="2691384"/>
                </a:lnTo>
                <a:lnTo>
                  <a:pt x="2919984" y="0"/>
                </a:lnTo>
                <a:lnTo>
                  <a:pt x="0" y="0"/>
                </a:lnTo>
                <a:lnTo>
                  <a:pt x="0" y="26913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34840" y="3075432"/>
            <a:ext cx="1645920" cy="1483360"/>
          </a:xfrm>
          <a:custGeom>
            <a:avLst/>
            <a:gdLst/>
            <a:ahLst/>
            <a:cxnLst/>
            <a:rect l="l" t="t" r="r" b="b"/>
            <a:pathLst>
              <a:path w="1645920" h="1483360">
                <a:moveTo>
                  <a:pt x="0" y="1482852"/>
                </a:moveTo>
                <a:lnTo>
                  <a:pt x="1645919" y="1482852"/>
                </a:lnTo>
                <a:lnTo>
                  <a:pt x="1645919" y="0"/>
                </a:lnTo>
                <a:lnTo>
                  <a:pt x="0" y="0"/>
                </a:lnTo>
                <a:lnTo>
                  <a:pt x="0" y="1482852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34840" y="3075432"/>
            <a:ext cx="1645920" cy="1483360"/>
          </a:xfrm>
          <a:custGeom>
            <a:avLst/>
            <a:gdLst/>
            <a:ahLst/>
            <a:cxnLst/>
            <a:rect l="l" t="t" r="r" b="b"/>
            <a:pathLst>
              <a:path w="1645920" h="1483360">
                <a:moveTo>
                  <a:pt x="0" y="1482852"/>
                </a:moveTo>
                <a:lnTo>
                  <a:pt x="1645919" y="1482852"/>
                </a:lnTo>
                <a:lnTo>
                  <a:pt x="1645919" y="0"/>
                </a:lnTo>
                <a:lnTo>
                  <a:pt x="0" y="0"/>
                </a:lnTo>
                <a:lnTo>
                  <a:pt x="0" y="14828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43984" y="2638044"/>
            <a:ext cx="1645920" cy="274320"/>
          </a:xfrm>
          <a:prstGeom prst="rect">
            <a:avLst/>
          </a:prstGeom>
          <a:solidFill>
            <a:srgbClr val="99FFCC"/>
          </a:solidFill>
          <a:ln w="9144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393700">
              <a:lnSpc>
                <a:spcPct val="100000"/>
              </a:lnSpc>
              <a:spcBef>
                <a:spcPts val="330"/>
              </a:spcBef>
            </a:pPr>
            <a:r>
              <a:rPr dirty="0" sz="1200">
                <a:latin typeface="Arial"/>
                <a:cs typeface="Arial"/>
              </a:rPr>
              <a:t>Input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Buffers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3984" y="4721352"/>
            <a:ext cx="1645920" cy="274320"/>
          </a:xfrm>
          <a:prstGeom prst="rect">
            <a:avLst/>
          </a:prstGeom>
          <a:solidFill>
            <a:srgbClr val="CCFFFF"/>
          </a:solidFill>
          <a:ln w="9144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330"/>
              </a:spcBef>
            </a:pPr>
            <a:r>
              <a:rPr dirty="0" sz="1200">
                <a:latin typeface="Arial"/>
                <a:cs typeface="Arial"/>
              </a:rPr>
              <a:t>Output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Buffers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53155" y="2795016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 h="0">
                <a:moveTo>
                  <a:pt x="129539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94047" y="3259835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 h="0">
                <a:moveTo>
                  <a:pt x="25450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39439" y="4904232"/>
            <a:ext cx="1309370" cy="0"/>
          </a:xfrm>
          <a:custGeom>
            <a:avLst/>
            <a:gdLst/>
            <a:ahLst/>
            <a:cxnLst/>
            <a:rect l="l" t="t" r="r" b="b"/>
            <a:pathLst>
              <a:path w="1309370" h="0">
                <a:moveTo>
                  <a:pt x="130911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32959" y="2365248"/>
            <a:ext cx="0" cy="273050"/>
          </a:xfrm>
          <a:custGeom>
            <a:avLst/>
            <a:gdLst/>
            <a:ahLst/>
            <a:cxnLst/>
            <a:rect l="l" t="t" r="r" b="b"/>
            <a:pathLst>
              <a:path w="0" h="273050">
                <a:moveTo>
                  <a:pt x="0" y="2727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76444" y="2365248"/>
            <a:ext cx="0" cy="273050"/>
          </a:xfrm>
          <a:custGeom>
            <a:avLst/>
            <a:gdLst/>
            <a:ahLst/>
            <a:cxnLst/>
            <a:rect l="l" t="t" r="r" b="b"/>
            <a:pathLst>
              <a:path w="0" h="273050">
                <a:moveTo>
                  <a:pt x="0" y="2727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47359" y="2365248"/>
            <a:ext cx="0" cy="273050"/>
          </a:xfrm>
          <a:custGeom>
            <a:avLst/>
            <a:gdLst/>
            <a:ahLst/>
            <a:cxnLst/>
            <a:rect l="l" t="t" r="r" b="b"/>
            <a:pathLst>
              <a:path w="0" h="273050">
                <a:moveTo>
                  <a:pt x="0" y="2727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66459" y="2365248"/>
            <a:ext cx="0" cy="273050"/>
          </a:xfrm>
          <a:custGeom>
            <a:avLst/>
            <a:gdLst/>
            <a:ahLst/>
            <a:cxnLst/>
            <a:rect l="l" t="t" r="r" b="b"/>
            <a:pathLst>
              <a:path w="0" h="273050">
                <a:moveTo>
                  <a:pt x="0" y="2727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32959" y="5017008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27432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76444" y="5017008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27432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47359" y="5017008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27432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66459" y="5017008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27432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32959" y="2906267"/>
            <a:ext cx="0" cy="161925"/>
          </a:xfrm>
          <a:custGeom>
            <a:avLst/>
            <a:gdLst/>
            <a:ahLst/>
            <a:cxnLst/>
            <a:rect l="l" t="t" r="r" b="b"/>
            <a:pathLst>
              <a:path w="0"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76444" y="2926079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7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47359" y="2912364"/>
            <a:ext cx="0" cy="167640"/>
          </a:xfrm>
          <a:custGeom>
            <a:avLst/>
            <a:gdLst/>
            <a:ahLst/>
            <a:cxnLst/>
            <a:rect l="l" t="t" r="r" b="b"/>
            <a:pathLst>
              <a:path w="0"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66459" y="2910839"/>
            <a:ext cx="0" cy="169545"/>
          </a:xfrm>
          <a:custGeom>
            <a:avLst/>
            <a:gdLst/>
            <a:ahLst/>
            <a:cxnLst/>
            <a:rect l="l" t="t" r="r" b="b"/>
            <a:pathLst>
              <a:path w="0" h="169544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443984" y="3074670"/>
            <a:ext cx="1645920" cy="36703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665"/>
              </a:spcBef>
            </a:pPr>
            <a:r>
              <a:rPr dirty="0" sz="1200" spc="-5">
                <a:latin typeface="Arial"/>
                <a:cs typeface="Arial"/>
              </a:rPr>
              <a:t>Memory Reg.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3984" y="3441191"/>
            <a:ext cx="1645920" cy="367665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wrap="square" lIns="0" tIns="81915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645"/>
              </a:spcBef>
            </a:pPr>
            <a:r>
              <a:rPr dirty="0" sz="1200" spc="-5">
                <a:latin typeface="Arial"/>
                <a:cs typeface="Arial"/>
              </a:rPr>
              <a:t>Memory Reg.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3984" y="3808476"/>
            <a:ext cx="1645920" cy="37211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615"/>
              </a:spcBef>
            </a:pPr>
            <a:r>
              <a:rPr dirty="0" sz="1200" spc="-5">
                <a:latin typeface="Arial"/>
                <a:cs typeface="Arial"/>
              </a:rPr>
              <a:t>Memory Reg.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3984" y="4180332"/>
            <a:ext cx="1645920" cy="379095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550"/>
              </a:spcBef>
            </a:pPr>
            <a:r>
              <a:rPr dirty="0" sz="1200" spc="-5">
                <a:latin typeface="Arial"/>
                <a:cs typeface="Arial"/>
              </a:rPr>
              <a:t>Memory Reg.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32959" y="4558284"/>
            <a:ext cx="0" cy="160020"/>
          </a:xfrm>
          <a:custGeom>
            <a:avLst/>
            <a:gdLst/>
            <a:ahLst/>
            <a:cxnLst/>
            <a:rect l="l" t="t" r="r" b="b"/>
            <a:pathLst>
              <a:path w="0"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76444" y="4576571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73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47359" y="4564379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70">
                <a:moveTo>
                  <a:pt x="0" y="0"/>
                </a:moveTo>
                <a:lnTo>
                  <a:pt x="0" y="1661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966459" y="4562855"/>
            <a:ext cx="0" cy="167640"/>
          </a:xfrm>
          <a:custGeom>
            <a:avLst/>
            <a:gdLst/>
            <a:ahLst/>
            <a:cxnLst/>
            <a:rect l="l" t="t" r="r" b="b"/>
            <a:pathLst>
              <a:path w="0"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222044" y="1092453"/>
            <a:ext cx="6922770" cy="1209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– </a:t>
            </a:r>
            <a:r>
              <a:rPr dirty="0" sz="2400" spc="-5">
                <a:latin typeface="Arial"/>
                <a:cs typeface="Arial"/>
              </a:rPr>
              <a:t>So,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previous diagram would now look like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following:</a:t>
            </a:r>
            <a:endParaRPr sz="2400">
              <a:latin typeface="Arial"/>
              <a:cs typeface="Arial"/>
            </a:endParaRPr>
          </a:p>
          <a:p>
            <a:pPr marL="3346450">
              <a:lnSpc>
                <a:spcPct val="100000"/>
              </a:lnSpc>
              <a:spcBef>
                <a:spcPts val="1885"/>
              </a:spcBef>
              <a:tabLst>
                <a:tab pos="3790950" algn="l"/>
                <a:tab pos="4260850" algn="l"/>
                <a:tab pos="4679950" algn="l"/>
              </a:tabLst>
            </a:pPr>
            <a:r>
              <a:rPr dirty="0" sz="1400" spc="10">
                <a:latin typeface="Arial"/>
                <a:cs typeface="Arial"/>
              </a:rPr>
              <a:t>I</a:t>
            </a:r>
            <a:r>
              <a:rPr dirty="0" baseline="-21604" sz="1350" spc="15">
                <a:latin typeface="Arial"/>
                <a:cs typeface="Arial"/>
              </a:rPr>
              <a:t>0	</a:t>
            </a:r>
            <a:r>
              <a:rPr dirty="0" sz="1400" spc="10">
                <a:latin typeface="Arial"/>
                <a:cs typeface="Arial"/>
              </a:rPr>
              <a:t>I</a:t>
            </a:r>
            <a:r>
              <a:rPr dirty="0" baseline="-21604" sz="1350" spc="15">
                <a:latin typeface="Arial"/>
                <a:cs typeface="Arial"/>
              </a:rPr>
              <a:t>1	</a:t>
            </a:r>
            <a:r>
              <a:rPr dirty="0" sz="1400" spc="10">
                <a:latin typeface="Arial"/>
                <a:cs typeface="Arial"/>
              </a:rPr>
              <a:t>I</a:t>
            </a:r>
            <a:r>
              <a:rPr dirty="0" baseline="-21604" sz="1350" spc="15">
                <a:latin typeface="Arial"/>
                <a:cs typeface="Arial"/>
              </a:rPr>
              <a:t>2	</a:t>
            </a:r>
            <a:r>
              <a:rPr dirty="0" sz="1400" spc="10">
                <a:latin typeface="Arial"/>
                <a:cs typeface="Arial"/>
              </a:rPr>
              <a:t>I</a:t>
            </a:r>
            <a:r>
              <a:rPr dirty="0" baseline="-21604" sz="1350" spc="15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18405" y="5365241"/>
            <a:ext cx="15640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6565" algn="l"/>
                <a:tab pos="926465" algn="l"/>
                <a:tab pos="1345565" algn="l"/>
              </a:tabLst>
            </a:pPr>
            <a:r>
              <a:rPr dirty="0" sz="1400" spc="-5">
                <a:latin typeface="Arial"/>
                <a:cs typeface="Arial"/>
              </a:rPr>
              <a:t>O</a:t>
            </a:r>
            <a:r>
              <a:rPr dirty="0" baseline="-21604" sz="1350" spc="22">
                <a:latin typeface="Arial"/>
                <a:cs typeface="Arial"/>
              </a:rPr>
              <a:t>0</a:t>
            </a:r>
            <a:r>
              <a:rPr dirty="0" baseline="-21604" sz="1350">
                <a:latin typeface="Arial"/>
                <a:cs typeface="Arial"/>
              </a:rPr>
              <a:t>	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baseline="-21604" sz="1350" spc="22">
                <a:latin typeface="Arial"/>
                <a:cs typeface="Arial"/>
              </a:rPr>
              <a:t>1</a:t>
            </a:r>
            <a:r>
              <a:rPr dirty="0" baseline="-21604" sz="1350">
                <a:latin typeface="Arial"/>
                <a:cs typeface="Arial"/>
              </a:rPr>
              <a:t>	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baseline="-21604" sz="1350" spc="22">
                <a:latin typeface="Arial"/>
                <a:cs typeface="Arial"/>
              </a:rPr>
              <a:t>2</a:t>
            </a:r>
            <a:r>
              <a:rPr dirty="0" baseline="-21604" sz="1350">
                <a:latin typeface="Arial"/>
                <a:cs typeface="Arial"/>
              </a:rPr>
              <a:t>	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baseline="-21604" sz="1350" spc="22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25039" y="2646933"/>
            <a:ext cx="3276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5">
                <a:latin typeface="Arial"/>
                <a:cs typeface="Arial"/>
              </a:rPr>
              <a:t>WR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35579" y="264109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746375" y="4793741"/>
            <a:ext cx="2819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35579" y="477469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493008" y="3074670"/>
            <a:ext cx="685800" cy="1484630"/>
          </a:xfrm>
          <a:prstGeom prst="rect">
            <a:avLst/>
          </a:prstGeom>
          <a:solidFill>
            <a:srgbClr val="FFCCFF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1130">
              <a:lnSpc>
                <a:spcPts val="1680"/>
              </a:lnSpc>
              <a:tabLst>
                <a:tab pos="481965" algn="l"/>
              </a:tabLst>
            </a:pPr>
            <a:r>
              <a:rPr dirty="0" sz="1400">
                <a:latin typeface="Arial"/>
                <a:cs typeface="Arial"/>
              </a:rPr>
              <a:t>A	</a:t>
            </a:r>
            <a:r>
              <a:rPr dirty="0" baseline="-3968" sz="2100">
                <a:latin typeface="Arial"/>
                <a:cs typeface="Arial"/>
              </a:rPr>
              <a:t>D</a:t>
            </a:r>
            <a:endParaRPr baseline="-3968" sz="210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tabLst>
                <a:tab pos="481965" algn="l"/>
              </a:tabLst>
            </a:pPr>
            <a:r>
              <a:rPr dirty="0" sz="1400">
                <a:latin typeface="Arial"/>
                <a:cs typeface="Arial"/>
              </a:rPr>
              <a:t>d	</a:t>
            </a:r>
            <a:r>
              <a:rPr dirty="0" baseline="-3968" sz="2100">
                <a:latin typeface="Arial"/>
                <a:cs typeface="Arial"/>
              </a:rPr>
              <a:t>e</a:t>
            </a:r>
            <a:endParaRPr baseline="-3968" sz="210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dirty="0" baseline="3968" sz="2100">
                <a:latin typeface="Arial"/>
                <a:cs typeface="Arial"/>
              </a:rPr>
              <a:t>d	</a:t>
            </a:r>
            <a:r>
              <a:rPr dirty="0" sz="140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tabLst>
                <a:tab pos="481965" algn="l"/>
              </a:tabLst>
            </a:pPr>
            <a:r>
              <a:rPr dirty="0" baseline="3968" sz="2100">
                <a:latin typeface="Arial"/>
                <a:cs typeface="Arial"/>
              </a:rPr>
              <a:t>r	</a:t>
            </a:r>
            <a:r>
              <a:rPr dirty="0" sz="140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151130">
              <a:lnSpc>
                <a:spcPts val="1630"/>
              </a:lnSpc>
              <a:tabLst>
                <a:tab pos="481965" algn="l"/>
              </a:tabLst>
            </a:pPr>
            <a:r>
              <a:rPr dirty="0" baseline="3968" sz="2100">
                <a:latin typeface="Arial"/>
                <a:cs typeface="Arial"/>
              </a:rPr>
              <a:t>e	</a:t>
            </a:r>
            <a:r>
              <a:rPr dirty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51130">
              <a:lnSpc>
                <a:spcPts val="1630"/>
              </a:lnSpc>
              <a:tabLst>
                <a:tab pos="481965" algn="l"/>
              </a:tabLst>
            </a:pPr>
            <a:r>
              <a:rPr dirty="0" sz="1400">
                <a:latin typeface="Arial"/>
                <a:cs typeface="Arial"/>
              </a:rPr>
              <a:t>s	</a:t>
            </a:r>
            <a:r>
              <a:rPr dirty="0" baseline="-3968" sz="2100">
                <a:latin typeface="Arial"/>
                <a:cs typeface="Arial"/>
              </a:rPr>
              <a:t>e</a:t>
            </a:r>
            <a:endParaRPr baseline="-3968" sz="2100">
              <a:latin typeface="Arial"/>
              <a:cs typeface="Arial"/>
            </a:endParaRPr>
          </a:p>
          <a:p>
            <a:pPr marL="151130">
              <a:lnSpc>
                <a:spcPts val="1610"/>
              </a:lnSpc>
              <a:tabLst>
                <a:tab pos="481965" algn="l"/>
              </a:tabLst>
            </a:pPr>
            <a:r>
              <a:rPr dirty="0" sz="1400">
                <a:latin typeface="Arial"/>
                <a:cs typeface="Arial"/>
              </a:rPr>
              <a:t>s	</a:t>
            </a:r>
            <a:r>
              <a:rPr dirty="0" baseline="-3968" sz="2100">
                <a:latin typeface="Arial"/>
                <a:cs typeface="Arial"/>
              </a:rPr>
              <a:t>r</a:t>
            </a:r>
            <a:endParaRPr baseline="-3968" sz="21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50107" y="3569208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36392" y="4088891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 h="0">
                <a:moveTo>
                  <a:pt x="35661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870073" y="3429761"/>
            <a:ext cx="2108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A</a:t>
            </a:r>
            <a:r>
              <a:rPr dirty="0" baseline="-21604" sz="1350" spc="22">
                <a:latin typeface="Arial"/>
                <a:cs typeface="Arial"/>
              </a:rPr>
              <a:t>1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70073" y="3950030"/>
            <a:ext cx="14478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88945" y="4052697"/>
            <a:ext cx="920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15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81855" y="3614928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 h="0">
                <a:moveTo>
                  <a:pt x="2529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68140" y="397002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 h="0">
                <a:moveTo>
                  <a:pt x="25450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55947" y="4326635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 h="0">
                <a:moveTo>
                  <a:pt x="25450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4232" y="379221"/>
            <a:ext cx="54178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Design of a </a:t>
            </a:r>
            <a:r>
              <a:rPr dirty="0" spc="-5"/>
              <a:t>Memory</a:t>
            </a:r>
            <a:r>
              <a:rPr dirty="0" spc="-135"/>
              <a:t> </a:t>
            </a:r>
            <a:r>
              <a:rPr dirty="0"/>
              <a:t>Chip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3443" y="1090930"/>
            <a:ext cx="7854950" cy="1655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Since we have </a:t>
            </a:r>
            <a:r>
              <a:rPr dirty="0" sz="2600" spc="-5">
                <a:latin typeface="Arial"/>
                <a:cs typeface="Arial"/>
              </a:rPr>
              <a:t>tri-state </a:t>
            </a:r>
            <a:r>
              <a:rPr dirty="0" sz="2600">
                <a:latin typeface="Arial"/>
                <a:cs typeface="Arial"/>
              </a:rPr>
              <a:t>buffers on both the inputs  and outputs of the </a:t>
            </a:r>
            <a:r>
              <a:rPr dirty="0" sz="2600" spc="-5">
                <a:latin typeface="Arial"/>
                <a:cs typeface="Arial"/>
              </a:rPr>
              <a:t>flip </a:t>
            </a:r>
            <a:r>
              <a:rPr dirty="0" sz="2600">
                <a:latin typeface="Arial"/>
                <a:cs typeface="Arial"/>
              </a:rPr>
              <a:t>flops, we can actually use  one set of pins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only.</a:t>
            </a:r>
            <a:endParaRPr sz="2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85"/>
              </a:spcBef>
            </a:pP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– </a:t>
            </a:r>
            <a:r>
              <a:rPr dirty="0" sz="2400" spc="-5">
                <a:latin typeface="Arial"/>
                <a:cs typeface="Arial"/>
              </a:rPr>
              <a:t>The chip would now look like</a:t>
            </a:r>
            <a:r>
              <a:rPr dirty="0" sz="2400" spc="-3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this: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6444" y="3048000"/>
            <a:ext cx="3645535" cy="2743200"/>
          </a:xfrm>
          <a:custGeom>
            <a:avLst/>
            <a:gdLst/>
            <a:ahLst/>
            <a:cxnLst/>
            <a:rect l="l" t="t" r="r" b="b"/>
            <a:pathLst>
              <a:path w="3645535" h="2743200">
                <a:moveTo>
                  <a:pt x="0" y="2743200"/>
                </a:moveTo>
                <a:lnTo>
                  <a:pt x="3645407" y="2743200"/>
                </a:lnTo>
                <a:lnTo>
                  <a:pt x="3645407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6444" y="3048000"/>
            <a:ext cx="3645535" cy="2743200"/>
          </a:xfrm>
          <a:custGeom>
            <a:avLst/>
            <a:gdLst/>
            <a:ahLst/>
            <a:cxnLst/>
            <a:rect l="l" t="t" r="r" b="b"/>
            <a:pathLst>
              <a:path w="3645535" h="2743200">
                <a:moveTo>
                  <a:pt x="0" y="2743200"/>
                </a:moveTo>
                <a:lnTo>
                  <a:pt x="3645407" y="2743200"/>
                </a:lnTo>
                <a:lnTo>
                  <a:pt x="3645407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62200" y="3659123"/>
            <a:ext cx="1644650" cy="1483360"/>
          </a:xfrm>
          <a:custGeom>
            <a:avLst/>
            <a:gdLst/>
            <a:ahLst/>
            <a:cxnLst/>
            <a:rect l="l" t="t" r="r" b="b"/>
            <a:pathLst>
              <a:path w="1644650" h="1483360">
                <a:moveTo>
                  <a:pt x="0" y="1482852"/>
                </a:moveTo>
                <a:lnTo>
                  <a:pt x="1644396" y="1482852"/>
                </a:lnTo>
                <a:lnTo>
                  <a:pt x="1644396" y="0"/>
                </a:lnTo>
                <a:lnTo>
                  <a:pt x="0" y="0"/>
                </a:lnTo>
                <a:lnTo>
                  <a:pt x="0" y="1482852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62200" y="3659123"/>
            <a:ext cx="1644650" cy="1483360"/>
          </a:xfrm>
          <a:custGeom>
            <a:avLst/>
            <a:gdLst/>
            <a:ahLst/>
            <a:cxnLst/>
            <a:rect l="l" t="t" r="r" b="b"/>
            <a:pathLst>
              <a:path w="1644650" h="1483360">
                <a:moveTo>
                  <a:pt x="0" y="1482852"/>
                </a:moveTo>
                <a:lnTo>
                  <a:pt x="1644396" y="1482852"/>
                </a:lnTo>
                <a:lnTo>
                  <a:pt x="1644396" y="0"/>
                </a:lnTo>
                <a:lnTo>
                  <a:pt x="0" y="0"/>
                </a:lnTo>
                <a:lnTo>
                  <a:pt x="0" y="14828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70327" y="3223260"/>
            <a:ext cx="1646555" cy="274320"/>
          </a:xfrm>
          <a:prstGeom prst="rect">
            <a:avLst/>
          </a:prstGeom>
          <a:solidFill>
            <a:srgbClr val="99FFCC"/>
          </a:solidFill>
          <a:ln w="9144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393700">
              <a:lnSpc>
                <a:spcPct val="100000"/>
              </a:lnSpc>
              <a:spcBef>
                <a:spcPts val="325"/>
              </a:spcBef>
            </a:pPr>
            <a:r>
              <a:rPr dirty="0" sz="1200">
                <a:latin typeface="Arial"/>
                <a:cs typeface="Arial"/>
              </a:rPr>
              <a:t>Input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Buffers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0327" y="5305044"/>
            <a:ext cx="1646555" cy="274320"/>
          </a:xfrm>
          <a:prstGeom prst="rect">
            <a:avLst/>
          </a:prstGeom>
          <a:solidFill>
            <a:srgbClr val="CCFFFF"/>
          </a:solidFill>
          <a:ln w="9144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334645">
              <a:lnSpc>
                <a:spcPct val="100000"/>
              </a:lnSpc>
              <a:spcBef>
                <a:spcPts val="335"/>
              </a:spcBef>
            </a:pPr>
            <a:r>
              <a:rPr dirty="0" sz="1200">
                <a:latin typeface="Arial"/>
                <a:cs typeface="Arial"/>
              </a:rPr>
              <a:t>Output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Buffers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8991" y="3380232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 h="0">
                <a:moveTo>
                  <a:pt x="12954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21407" y="3843528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 h="0">
                <a:moveTo>
                  <a:pt x="2529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6800" y="5487923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 h="0">
                <a:moveTo>
                  <a:pt x="130759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79548" y="3491484"/>
            <a:ext cx="0" cy="160020"/>
          </a:xfrm>
          <a:custGeom>
            <a:avLst/>
            <a:gdLst/>
            <a:ahLst/>
            <a:cxnLst/>
            <a:rect l="l" t="t" r="r" b="b"/>
            <a:pathLst>
              <a:path w="0" h="160020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48939" y="3509771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73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81755" y="3497579"/>
            <a:ext cx="0" cy="166370"/>
          </a:xfrm>
          <a:custGeom>
            <a:avLst/>
            <a:gdLst/>
            <a:ahLst/>
            <a:cxnLst/>
            <a:rect l="l" t="t" r="r" b="b"/>
            <a:pathLst>
              <a:path w="0" h="166370">
                <a:moveTo>
                  <a:pt x="0" y="0"/>
                </a:moveTo>
                <a:lnTo>
                  <a:pt x="0" y="1661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38955" y="3496055"/>
            <a:ext cx="0" cy="167640"/>
          </a:xfrm>
          <a:custGeom>
            <a:avLst/>
            <a:gdLst/>
            <a:ahLst/>
            <a:cxnLst/>
            <a:rect l="l" t="t" r="r" b="b"/>
            <a:pathLst>
              <a:path w="0"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370327" y="3658361"/>
            <a:ext cx="1646555" cy="36830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wrap="square" lIns="0" tIns="85090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670"/>
              </a:spcBef>
            </a:pPr>
            <a:r>
              <a:rPr dirty="0" sz="1200" spc="-5">
                <a:latin typeface="Arial"/>
                <a:cs typeface="Arial"/>
              </a:rPr>
              <a:t>Memory Reg.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0327" y="4026408"/>
            <a:ext cx="1646555" cy="36576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wrap="square" lIns="0" tIns="80645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635"/>
              </a:spcBef>
            </a:pPr>
            <a:r>
              <a:rPr dirty="0" sz="1200" spc="-5">
                <a:latin typeface="Arial"/>
                <a:cs typeface="Arial"/>
              </a:rPr>
              <a:t>Memory Reg.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70327" y="4392167"/>
            <a:ext cx="1646555" cy="372110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620"/>
              </a:spcBef>
            </a:pPr>
            <a:r>
              <a:rPr dirty="0" sz="1200" spc="-5">
                <a:latin typeface="Arial"/>
                <a:cs typeface="Arial"/>
              </a:rPr>
              <a:t>Memory Reg.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70327" y="4764023"/>
            <a:ext cx="1646555" cy="379095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555"/>
              </a:spcBef>
            </a:pPr>
            <a:r>
              <a:rPr dirty="0" sz="1200" spc="-5">
                <a:latin typeface="Arial"/>
                <a:cs typeface="Arial"/>
              </a:rPr>
              <a:t>Memory Reg.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79548" y="5141976"/>
            <a:ext cx="0" cy="160020"/>
          </a:xfrm>
          <a:custGeom>
            <a:avLst/>
            <a:gdLst/>
            <a:ahLst/>
            <a:cxnLst/>
            <a:rect l="l" t="t" r="r" b="b"/>
            <a:pathLst>
              <a:path w="0"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48939" y="5160264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7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81755" y="5148071"/>
            <a:ext cx="0" cy="167640"/>
          </a:xfrm>
          <a:custGeom>
            <a:avLst/>
            <a:gdLst/>
            <a:ahLst/>
            <a:cxnLst/>
            <a:rect l="l" t="t" r="r" b="b"/>
            <a:pathLst>
              <a:path w="0"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38955" y="5146547"/>
            <a:ext cx="0" cy="169545"/>
          </a:xfrm>
          <a:custGeom>
            <a:avLst/>
            <a:gdLst/>
            <a:ahLst/>
            <a:cxnLst/>
            <a:rect l="l" t="t" r="r" b="b"/>
            <a:pathLst>
              <a:path w="0" h="169545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51459" y="3231261"/>
            <a:ext cx="3276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5">
                <a:latin typeface="Arial"/>
                <a:cs typeface="Arial"/>
              </a:rPr>
              <a:t>WR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1416" y="322630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72795" y="5377941"/>
            <a:ext cx="2819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1416" y="535990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418844" y="3658361"/>
            <a:ext cx="685800" cy="1484630"/>
          </a:xfrm>
          <a:prstGeom prst="rect">
            <a:avLst/>
          </a:prstGeom>
          <a:solidFill>
            <a:srgbClr val="FFCCFF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2400">
              <a:lnSpc>
                <a:spcPct val="100000"/>
              </a:lnSpc>
              <a:tabLst>
                <a:tab pos="481965" algn="l"/>
              </a:tabLst>
            </a:pPr>
            <a:r>
              <a:rPr dirty="0" sz="1400">
                <a:latin typeface="Arial"/>
                <a:cs typeface="Arial"/>
              </a:rPr>
              <a:t>A	</a:t>
            </a:r>
            <a:r>
              <a:rPr dirty="0" baseline="-3968" sz="2100">
                <a:latin typeface="Arial"/>
                <a:cs typeface="Arial"/>
              </a:rPr>
              <a:t>D</a:t>
            </a:r>
            <a:endParaRPr baseline="-3968" sz="21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tabLst>
                <a:tab pos="481965" algn="l"/>
              </a:tabLst>
            </a:pPr>
            <a:r>
              <a:rPr dirty="0" sz="1400">
                <a:latin typeface="Arial"/>
                <a:cs typeface="Arial"/>
              </a:rPr>
              <a:t>d	</a:t>
            </a:r>
            <a:r>
              <a:rPr dirty="0" baseline="-3968" sz="2100">
                <a:latin typeface="Arial"/>
                <a:cs typeface="Arial"/>
              </a:rPr>
              <a:t>e</a:t>
            </a:r>
            <a:endParaRPr baseline="-3968" sz="21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481965" algn="l"/>
              </a:tabLst>
            </a:pPr>
            <a:r>
              <a:rPr dirty="0" baseline="3968" sz="2100">
                <a:latin typeface="Arial"/>
                <a:cs typeface="Arial"/>
              </a:rPr>
              <a:t>d	</a:t>
            </a:r>
            <a:r>
              <a:rPr dirty="0" sz="140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152400">
              <a:lnSpc>
                <a:spcPts val="1630"/>
              </a:lnSpc>
              <a:tabLst>
                <a:tab pos="481965" algn="l"/>
              </a:tabLst>
            </a:pPr>
            <a:r>
              <a:rPr dirty="0" baseline="3968" sz="2100">
                <a:latin typeface="Arial"/>
                <a:cs typeface="Arial"/>
              </a:rPr>
              <a:t>r	</a:t>
            </a:r>
            <a:r>
              <a:rPr dirty="0" sz="140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152400">
              <a:lnSpc>
                <a:spcPts val="1630"/>
              </a:lnSpc>
              <a:tabLst>
                <a:tab pos="481965" algn="l"/>
              </a:tabLst>
            </a:pPr>
            <a:r>
              <a:rPr dirty="0" sz="1400">
                <a:latin typeface="Arial"/>
                <a:cs typeface="Arial"/>
              </a:rPr>
              <a:t>e	</a:t>
            </a:r>
            <a:r>
              <a:rPr dirty="0" baseline="-3968" sz="2100">
                <a:latin typeface="Arial"/>
                <a:cs typeface="Arial"/>
              </a:rPr>
              <a:t>d</a:t>
            </a:r>
            <a:endParaRPr baseline="-3968" sz="21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5"/>
              </a:spcBef>
              <a:tabLst>
                <a:tab pos="481965" algn="l"/>
              </a:tabLst>
            </a:pPr>
            <a:r>
              <a:rPr dirty="0" sz="1400">
                <a:latin typeface="Arial"/>
                <a:cs typeface="Arial"/>
              </a:rPr>
              <a:t>s	</a:t>
            </a:r>
            <a:r>
              <a:rPr dirty="0" baseline="-3968" sz="2100">
                <a:latin typeface="Arial"/>
                <a:cs typeface="Arial"/>
              </a:rPr>
              <a:t>e</a:t>
            </a:r>
            <a:endParaRPr baseline="-3968" sz="2100">
              <a:latin typeface="Arial"/>
              <a:cs typeface="Arial"/>
            </a:endParaRPr>
          </a:p>
          <a:p>
            <a:pPr marL="152400">
              <a:lnSpc>
                <a:spcPts val="1605"/>
              </a:lnSpc>
              <a:tabLst>
                <a:tab pos="481965" algn="l"/>
              </a:tabLst>
            </a:pPr>
            <a:r>
              <a:rPr dirty="0" sz="1400">
                <a:latin typeface="Arial"/>
                <a:cs typeface="Arial"/>
              </a:rPr>
              <a:t>s	</a:t>
            </a:r>
            <a:r>
              <a:rPr dirty="0" baseline="-3968" sz="2100">
                <a:latin typeface="Arial"/>
                <a:cs typeface="Arial"/>
              </a:rPr>
              <a:t>r</a:t>
            </a:r>
            <a:endParaRPr baseline="-3968" sz="2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944" y="41529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63752" y="4674108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 h="0">
                <a:moveTo>
                  <a:pt x="35509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96544" y="4013961"/>
            <a:ext cx="2108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A</a:t>
            </a:r>
            <a:r>
              <a:rPr dirty="0" baseline="-21604" sz="1350" spc="22">
                <a:latin typeface="Arial"/>
                <a:cs typeface="Arial"/>
              </a:rPr>
              <a:t>1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6544" y="4534915"/>
            <a:ext cx="1447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5416" y="4637023"/>
            <a:ext cx="920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15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07692" y="419862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 h="0">
                <a:moveTo>
                  <a:pt x="25450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95500" y="4555235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 h="0">
                <a:moveTo>
                  <a:pt x="25450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83307" y="4910328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 h="0">
                <a:moveTo>
                  <a:pt x="2529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61260" y="3086100"/>
            <a:ext cx="0" cy="140335"/>
          </a:xfrm>
          <a:custGeom>
            <a:avLst/>
            <a:gdLst/>
            <a:ahLst/>
            <a:cxnLst/>
            <a:rect l="l" t="t" r="r" b="b"/>
            <a:pathLst>
              <a:path w="0" h="140335">
                <a:moveTo>
                  <a:pt x="0" y="14020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61260" y="3086100"/>
            <a:ext cx="2272665" cy="0"/>
          </a:xfrm>
          <a:custGeom>
            <a:avLst/>
            <a:gdLst/>
            <a:ahLst/>
            <a:cxnLst/>
            <a:rect l="l" t="t" r="r" b="b"/>
            <a:pathLst>
              <a:path w="2272665" h="0">
                <a:moveTo>
                  <a:pt x="0" y="0"/>
                </a:moveTo>
                <a:lnTo>
                  <a:pt x="22722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733544" y="3086100"/>
            <a:ext cx="0" cy="2635250"/>
          </a:xfrm>
          <a:custGeom>
            <a:avLst/>
            <a:gdLst/>
            <a:ahLst/>
            <a:cxnLst/>
            <a:rect l="l" t="t" r="r" b="b"/>
            <a:pathLst>
              <a:path w="0" h="2635250">
                <a:moveTo>
                  <a:pt x="0" y="0"/>
                </a:moveTo>
                <a:lnTo>
                  <a:pt x="0" y="26349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727447" y="3835908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942844" y="3124200"/>
            <a:ext cx="0" cy="102235"/>
          </a:xfrm>
          <a:custGeom>
            <a:avLst/>
            <a:gdLst/>
            <a:ahLst/>
            <a:cxnLst/>
            <a:rect l="l" t="t" r="r" b="b"/>
            <a:pathLst>
              <a:path w="0" h="102235">
                <a:moveTo>
                  <a:pt x="0" y="10210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942844" y="3124200"/>
            <a:ext cx="1632585" cy="0"/>
          </a:xfrm>
          <a:custGeom>
            <a:avLst/>
            <a:gdLst/>
            <a:ahLst/>
            <a:cxnLst/>
            <a:rect l="l" t="t" r="r" b="b"/>
            <a:pathLst>
              <a:path w="1632585" h="0">
                <a:moveTo>
                  <a:pt x="0" y="0"/>
                </a:moveTo>
                <a:lnTo>
                  <a:pt x="163220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575047" y="3124200"/>
            <a:ext cx="0" cy="2565400"/>
          </a:xfrm>
          <a:custGeom>
            <a:avLst/>
            <a:gdLst/>
            <a:ahLst/>
            <a:cxnLst/>
            <a:rect l="l" t="t" r="r" b="b"/>
            <a:pathLst>
              <a:path w="0" h="2565400">
                <a:moveTo>
                  <a:pt x="0" y="0"/>
                </a:moveTo>
                <a:lnTo>
                  <a:pt x="0" y="256489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581144" y="4203191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 h="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81755" y="3162300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19">
                <a:moveTo>
                  <a:pt x="0" y="5791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81755" y="3156204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4" h="0">
                <a:moveTo>
                  <a:pt x="0" y="0"/>
                </a:moveTo>
                <a:lnTo>
                  <a:pt x="10088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390644" y="3156204"/>
            <a:ext cx="0" cy="2494915"/>
          </a:xfrm>
          <a:custGeom>
            <a:avLst/>
            <a:gdLst/>
            <a:ahLst/>
            <a:cxnLst/>
            <a:rect l="l" t="t" r="r" b="b"/>
            <a:pathLst>
              <a:path w="0" h="2494915">
                <a:moveTo>
                  <a:pt x="0" y="0"/>
                </a:moveTo>
                <a:lnTo>
                  <a:pt x="0" y="249478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90644" y="4565903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0" y="0"/>
                </a:moveTo>
                <a:lnTo>
                  <a:pt x="7056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838955" y="3188207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838955" y="3188207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 h="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94047" y="3188207"/>
            <a:ext cx="0" cy="2425065"/>
          </a:xfrm>
          <a:custGeom>
            <a:avLst/>
            <a:gdLst/>
            <a:ahLst/>
            <a:cxnLst/>
            <a:rect l="l" t="t" r="r" b="b"/>
            <a:pathLst>
              <a:path w="0" h="2425065">
                <a:moveTo>
                  <a:pt x="0" y="0"/>
                </a:moveTo>
                <a:lnTo>
                  <a:pt x="0" y="24246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87952" y="4965191"/>
            <a:ext cx="902335" cy="0"/>
          </a:xfrm>
          <a:custGeom>
            <a:avLst/>
            <a:gdLst/>
            <a:ahLst/>
            <a:cxnLst/>
            <a:rect l="l" t="t" r="r" b="b"/>
            <a:pathLst>
              <a:path w="902335" h="0">
                <a:moveTo>
                  <a:pt x="0" y="0"/>
                </a:moveTo>
                <a:lnTo>
                  <a:pt x="9022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461260" y="5588508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4">
                <a:moveTo>
                  <a:pt x="0" y="0"/>
                </a:moveTo>
                <a:lnTo>
                  <a:pt x="0" y="1386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461260" y="5727191"/>
            <a:ext cx="2272665" cy="0"/>
          </a:xfrm>
          <a:custGeom>
            <a:avLst/>
            <a:gdLst/>
            <a:ahLst/>
            <a:cxnLst/>
            <a:rect l="l" t="t" r="r" b="b"/>
            <a:pathLst>
              <a:path w="2272665" h="0">
                <a:moveTo>
                  <a:pt x="0" y="0"/>
                </a:moveTo>
                <a:lnTo>
                  <a:pt x="22722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942844" y="5588508"/>
            <a:ext cx="0" cy="100965"/>
          </a:xfrm>
          <a:custGeom>
            <a:avLst/>
            <a:gdLst/>
            <a:ahLst/>
            <a:cxnLst/>
            <a:rect l="l" t="t" r="r" b="b"/>
            <a:pathLst>
              <a:path w="0" h="100964">
                <a:moveTo>
                  <a:pt x="0" y="0"/>
                </a:moveTo>
                <a:lnTo>
                  <a:pt x="0" y="1005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42844" y="5689091"/>
            <a:ext cx="1632585" cy="0"/>
          </a:xfrm>
          <a:custGeom>
            <a:avLst/>
            <a:gdLst/>
            <a:ahLst/>
            <a:cxnLst/>
            <a:rect l="l" t="t" r="r" b="b"/>
            <a:pathLst>
              <a:path w="1632585" h="0">
                <a:moveTo>
                  <a:pt x="0" y="0"/>
                </a:moveTo>
                <a:lnTo>
                  <a:pt x="163220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81755" y="5594603"/>
            <a:ext cx="0" cy="56515"/>
          </a:xfrm>
          <a:custGeom>
            <a:avLst/>
            <a:gdLst/>
            <a:ahLst/>
            <a:cxnLst/>
            <a:rect l="l" t="t" r="r" b="b"/>
            <a:pathLst>
              <a:path w="0"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381755" y="5658611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4" h="0">
                <a:moveTo>
                  <a:pt x="0" y="0"/>
                </a:moveTo>
                <a:lnTo>
                  <a:pt x="10088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838955" y="5588508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838955" y="5626608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 h="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5191125" y="3671061"/>
            <a:ext cx="219710" cy="1052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D</a:t>
            </a:r>
            <a:r>
              <a:rPr dirty="0" baseline="-21604" sz="1350" spc="22">
                <a:latin typeface="Arial"/>
                <a:cs typeface="Arial"/>
              </a:rPr>
              <a:t>0</a:t>
            </a:r>
            <a:endParaRPr baseline="-21604" sz="1350">
              <a:latin typeface="Arial"/>
              <a:cs typeface="Arial"/>
            </a:endParaRPr>
          </a:p>
          <a:p>
            <a:pPr marL="12700" marR="5080">
              <a:lnSpc>
                <a:spcPct val="190500"/>
              </a:lnSpc>
            </a:pPr>
            <a:r>
              <a:rPr dirty="0" sz="1400" spc="-10">
                <a:latin typeface="Arial"/>
                <a:cs typeface="Arial"/>
              </a:rPr>
              <a:t>D</a:t>
            </a:r>
            <a:r>
              <a:rPr dirty="0" baseline="-21604" sz="1350" spc="15">
                <a:latin typeface="Arial"/>
                <a:cs typeface="Arial"/>
              </a:rPr>
              <a:t>1  </a:t>
            </a:r>
            <a:r>
              <a:rPr dirty="0" sz="1400" spc="-10">
                <a:latin typeface="Arial"/>
                <a:cs typeface="Arial"/>
              </a:rPr>
              <a:t>D</a:t>
            </a:r>
            <a:r>
              <a:rPr dirty="0" baseline="-21604" sz="1350" spc="22">
                <a:latin typeface="Arial"/>
                <a:cs typeface="Arial"/>
              </a:rPr>
              <a:t>2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91125" y="4889957"/>
            <a:ext cx="1549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319140" y="4992065"/>
            <a:ext cx="92075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2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728459" y="3531108"/>
            <a:ext cx="1003300" cy="1676400"/>
          </a:xfrm>
          <a:custGeom>
            <a:avLst/>
            <a:gdLst/>
            <a:ahLst/>
            <a:cxnLst/>
            <a:rect l="l" t="t" r="r" b="b"/>
            <a:pathLst>
              <a:path w="1003300" h="1676400">
                <a:moveTo>
                  <a:pt x="0" y="1676400"/>
                </a:moveTo>
                <a:lnTo>
                  <a:pt x="1002792" y="1676400"/>
                </a:lnTo>
                <a:lnTo>
                  <a:pt x="1002792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28459" y="3531108"/>
            <a:ext cx="1003300" cy="1676400"/>
          </a:xfrm>
          <a:custGeom>
            <a:avLst/>
            <a:gdLst/>
            <a:ahLst/>
            <a:cxnLst/>
            <a:rect l="l" t="t" r="r" b="b"/>
            <a:pathLst>
              <a:path w="1003300" h="1676400">
                <a:moveTo>
                  <a:pt x="0" y="1676400"/>
                </a:moveTo>
                <a:lnTo>
                  <a:pt x="1002792" y="1676400"/>
                </a:lnTo>
                <a:lnTo>
                  <a:pt x="1002792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737347" y="3835908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07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731252" y="4203191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 h="0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731252" y="4965191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8099806" y="3671061"/>
            <a:ext cx="220345" cy="1052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D</a:t>
            </a:r>
            <a:r>
              <a:rPr dirty="0" baseline="-21604" sz="1350" spc="22">
                <a:latin typeface="Arial"/>
                <a:cs typeface="Arial"/>
              </a:rPr>
              <a:t>0</a:t>
            </a:r>
            <a:endParaRPr baseline="-21604" sz="1350">
              <a:latin typeface="Arial"/>
              <a:cs typeface="Arial"/>
            </a:endParaRPr>
          </a:p>
          <a:p>
            <a:pPr marL="12700" marR="5080">
              <a:lnSpc>
                <a:spcPct val="190500"/>
              </a:lnSpc>
            </a:pPr>
            <a:r>
              <a:rPr dirty="0" sz="1400" spc="-5">
                <a:latin typeface="Arial"/>
                <a:cs typeface="Arial"/>
              </a:rPr>
              <a:t>D</a:t>
            </a:r>
            <a:r>
              <a:rPr dirty="0" baseline="-21604" sz="1350" spc="15">
                <a:latin typeface="Arial"/>
                <a:cs typeface="Arial"/>
              </a:rPr>
              <a:t>1  </a:t>
            </a:r>
            <a:r>
              <a:rPr dirty="0" sz="1400" spc="-5">
                <a:latin typeface="Arial"/>
                <a:cs typeface="Arial"/>
              </a:rPr>
              <a:t>D</a:t>
            </a:r>
            <a:r>
              <a:rPr dirty="0" baseline="-21604" sz="1350" spc="22">
                <a:latin typeface="Arial"/>
                <a:cs typeface="Arial"/>
              </a:rPr>
              <a:t>2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099806" y="4889957"/>
            <a:ext cx="1549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228203" y="4992065"/>
            <a:ext cx="92075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2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731252" y="461010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 h="0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499859" y="415290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24079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486144" y="4674108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24231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6220205" y="4013961"/>
            <a:ext cx="2108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A</a:t>
            </a:r>
            <a:r>
              <a:rPr dirty="0" baseline="-21604" sz="1350" spc="22">
                <a:latin typeface="Arial"/>
                <a:cs typeface="Arial"/>
              </a:rPr>
              <a:t>1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20205" y="4534915"/>
            <a:ext cx="1447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39078" y="4637023"/>
            <a:ext cx="920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15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915911" y="5210555"/>
            <a:ext cx="73660" cy="74930"/>
          </a:xfrm>
          <a:custGeom>
            <a:avLst/>
            <a:gdLst/>
            <a:ahLst/>
            <a:cxnLst/>
            <a:rect l="l" t="t" r="r" b="b"/>
            <a:pathLst>
              <a:path w="73659" h="74929">
                <a:moveTo>
                  <a:pt x="0" y="37338"/>
                </a:moveTo>
                <a:lnTo>
                  <a:pt x="2875" y="22824"/>
                </a:lnTo>
                <a:lnTo>
                  <a:pt x="10715" y="10953"/>
                </a:lnTo>
                <a:lnTo>
                  <a:pt x="22342" y="2940"/>
                </a:lnTo>
                <a:lnTo>
                  <a:pt x="36576" y="0"/>
                </a:lnTo>
                <a:lnTo>
                  <a:pt x="50809" y="2940"/>
                </a:lnTo>
                <a:lnTo>
                  <a:pt x="62436" y="10953"/>
                </a:lnTo>
                <a:lnTo>
                  <a:pt x="70276" y="22824"/>
                </a:lnTo>
                <a:lnTo>
                  <a:pt x="73152" y="37338"/>
                </a:lnTo>
                <a:lnTo>
                  <a:pt x="70276" y="51851"/>
                </a:lnTo>
                <a:lnTo>
                  <a:pt x="62436" y="63722"/>
                </a:lnTo>
                <a:lnTo>
                  <a:pt x="50809" y="71735"/>
                </a:lnTo>
                <a:lnTo>
                  <a:pt x="36576" y="74676"/>
                </a:lnTo>
                <a:lnTo>
                  <a:pt x="22342" y="71735"/>
                </a:lnTo>
                <a:lnTo>
                  <a:pt x="10715" y="63722"/>
                </a:lnTo>
                <a:lnTo>
                  <a:pt x="2875" y="51851"/>
                </a:lnTo>
                <a:lnTo>
                  <a:pt x="0" y="3733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426452" y="5210555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0" y="37338"/>
                </a:moveTo>
                <a:lnTo>
                  <a:pt x="2940" y="22824"/>
                </a:lnTo>
                <a:lnTo>
                  <a:pt x="10953" y="10953"/>
                </a:lnTo>
                <a:lnTo>
                  <a:pt x="22824" y="2940"/>
                </a:lnTo>
                <a:lnTo>
                  <a:pt x="37338" y="0"/>
                </a:lnTo>
                <a:lnTo>
                  <a:pt x="51851" y="2940"/>
                </a:lnTo>
                <a:lnTo>
                  <a:pt x="63722" y="10953"/>
                </a:lnTo>
                <a:lnTo>
                  <a:pt x="71735" y="22824"/>
                </a:lnTo>
                <a:lnTo>
                  <a:pt x="74675" y="37338"/>
                </a:lnTo>
                <a:lnTo>
                  <a:pt x="71735" y="51851"/>
                </a:lnTo>
                <a:lnTo>
                  <a:pt x="63722" y="63722"/>
                </a:lnTo>
                <a:lnTo>
                  <a:pt x="51851" y="71735"/>
                </a:lnTo>
                <a:lnTo>
                  <a:pt x="37338" y="74676"/>
                </a:lnTo>
                <a:lnTo>
                  <a:pt x="22824" y="71735"/>
                </a:lnTo>
                <a:lnTo>
                  <a:pt x="10953" y="63722"/>
                </a:lnTo>
                <a:lnTo>
                  <a:pt x="2940" y="51851"/>
                </a:lnTo>
                <a:lnTo>
                  <a:pt x="0" y="3733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957059" y="5283708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464552" y="5283708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795516" y="55245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6807834" y="5542584"/>
            <a:ext cx="839469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4510" algn="l"/>
              </a:tabLst>
            </a:pP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20">
                <a:latin typeface="Arial"/>
                <a:cs typeface="Arial"/>
              </a:rPr>
              <a:t>WR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328916" y="553669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2976" y="379221"/>
            <a:ext cx="41783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Dimensions of</a:t>
            </a:r>
            <a:r>
              <a:rPr dirty="0" spc="-130"/>
              <a:t> </a:t>
            </a:r>
            <a:r>
              <a:rPr dirty="0"/>
              <a:t>Memory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64540" y="1090930"/>
            <a:ext cx="7529830" cy="5076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22225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Memory is usually measured by two numbers: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its  length and </a:t>
            </a:r>
            <a:r>
              <a:rPr dirty="0" sz="2600" spc="-5">
                <a:latin typeface="Arial"/>
                <a:cs typeface="Arial"/>
              </a:rPr>
              <a:t>its </a:t>
            </a:r>
            <a:r>
              <a:rPr dirty="0" sz="2600">
                <a:latin typeface="Arial"/>
                <a:cs typeface="Arial"/>
              </a:rPr>
              <a:t>width (Length X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Width).</a:t>
            </a:r>
            <a:endParaRPr sz="26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490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Arial"/>
                <a:cs typeface="Arial"/>
              </a:rPr>
              <a:t>The length is </a:t>
            </a:r>
            <a:r>
              <a:rPr dirty="0" sz="2000" spc="-5">
                <a:latin typeface="Arial"/>
                <a:cs typeface="Arial"/>
              </a:rPr>
              <a:t>the total </a:t>
            </a:r>
            <a:r>
              <a:rPr dirty="0" sz="2000">
                <a:latin typeface="Arial"/>
                <a:cs typeface="Arial"/>
              </a:rPr>
              <a:t>number of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locations.</a:t>
            </a:r>
            <a:endParaRPr sz="20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Arial"/>
                <a:cs typeface="Arial"/>
              </a:rPr>
              <a:t>The width is the number of bits in each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location.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756285" marR="5080" indent="-286385">
              <a:lnSpc>
                <a:spcPct val="100000"/>
              </a:lnSpc>
              <a:spcBef>
                <a:spcPts val="5"/>
              </a:spcBef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length </a:t>
            </a:r>
            <a:r>
              <a:rPr dirty="0" sz="2400">
                <a:latin typeface="Arial"/>
                <a:cs typeface="Arial"/>
              </a:rPr>
              <a:t>(total </a:t>
            </a:r>
            <a:r>
              <a:rPr dirty="0" sz="2400" spc="-5">
                <a:latin typeface="Arial"/>
                <a:cs typeface="Arial"/>
              </a:rPr>
              <a:t>number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locations) is a function 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number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address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lines.</a:t>
            </a:r>
            <a:endParaRPr sz="2400">
              <a:latin typeface="Arial"/>
              <a:cs typeface="Arial"/>
            </a:endParaRPr>
          </a:p>
          <a:p>
            <a:pPr marL="1606550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# of memory locations = 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baseline="25641" sz="1950" spc="7">
                <a:solidFill>
                  <a:srgbClr val="FF0000"/>
                </a:solidFill>
                <a:latin typeface="Arial"/>
                <a:cs typeface="Arial"/>
              </a:rPr>
              <a:t>( </a:t>
            </a:r>
            <a:r>
              <a:rPr dirty="0" baseline="25641" sz="1950" spc="22">
                <a:solidFill>
                  <a:srgbClr val="FF0000"/>
                </a:solidFill>
                <a:latin typeface="Arial"/>
                <a:cs typeface="Arial"/>
              </a:rPr>
              <a:t># </a:t>
            </a:r>
            <a:r>
              <a:rPr dirty="0" baseline="25641" sz="1950" spc="15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dirty="0" baseline="25641" sz="1950" spc="22">
                <a:solidFill>
                  <a:srgbClr val="FF0000"/>
                </a:solidFill>
                <a:latin typeface="Arial"/>
                <a:cs typeface="Arial"/>
              </a:rPr>
              <a:t>address</a:t>
            </a:r>
            <a:r>
              <a:rPr dirty="0" baseline="25641" sz="1950" spc="-18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25641" sz="1950" spc="15">
                <a:solidFill>
                  <a:srgbClr val="FF0000"/>
                </a:solidFill>
                <a:latin typeface="Arial"/>
                <a:cs typeface="Arial"/>
              </a:rPr>
              <a:t>lines)</a:t>
            </a:r>
            <a:endParaRPr baseline="25641" sz="1950">
              <a:latin typeface="Arial"/>
              <a:cs typeface="Arial"/>
            </a:endParaRPr>
          </a:p>
          <a:p>
            <a:pPr lvl="1" marL="1155700" marR="447675" indent="-1155700">
              <a:lnSpc>
                <a:spcPct val="120000"/>
              </a:lnSpc>
              <a:spcBef>
                <a:spcPts val="1440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Arial"/>
                <a:cs typeface="Arial"/>
              </a:rPr>
              <a:t>So, a memory chip with 10 </a:t>
            </a:r>
            <a:r>
              <a:rPr dirty="0" sz="2000" spc="5">
                <a:latin typeface="Arial"/>
                <a:cs typeface="Arial"/>
              </a:rPr>
              <a:t>address </a:t>
            </a:r>
            <a:r>
              <a:rPr dirty="0" sz="2000">
                <a:latin typeface="Arial"/>
                <a:cs typeface="Arial"/>
              </a:rPr>
              <a:t>lines would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have </a:t>
            </a:r>
            <a:r>
              <a:rPr dirty="0" sz="200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990000"/>
                </a:solidFill>
                <a:latin typeface="Arial"/>
                <a:cs typeface="Arial"/>
              </a:rPr>
              <a:t>2</a:t>
            </a:r>
            <a:r>
              <a:rPr dirty="0" baseline="25641" sz="1950" spc="15">
                <a:solidFill>
                  <a:srgbClr val="990000"/>
                </a:solidFill>
                <a:latin typeface="Arial"/>
                <a:cs typeface="Arial"/>
              </a:rPr>
              <a:t>10 </a:t>
            </a:r>
            <a:r>
              <a:rPr dirty="0" sz="2000">
                <a:solidFill>
                  <a:srgbClr val="990000"/>
                </a:solidFill>
                <a:latin typeface="Arial"/>
                <a:cs typeface="Arial"/>
              </a:rPr>
              <a:t>= 1024 locations</a:t>
            </a:r>
            <a:r>
              <a:rPr dirty="0" sz="2000" spc="-8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00"/>
                </a:solidFill>
                <a:latin typeface="Arial"/>
                <a:cs typeface="Arial"/>
              </a:rPr>
              <a:t>(1K)</a:t>
            </a:r>
            <a:endParaRPr sz="2000">
              <a:latin typeface="Arial"/>
              <a:cs typeface="Arial"/>
            </a:endParaRPr>
          </a:p>
          <a:p>
            <a:pPr lvl="1" marL="1155700" marR="106045" indent="-228600">
              <a:lnSpc>
                <a:spcPct val="100000"/>
              </a:lnSpc>
              <a:spcBef>
                <a:spcPts val="1920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Arial"/>
                <a:cs typeface="Arial"/>
              </a:rPr>
              <a:t>Looking at it from the other side, a memory chip with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4K  locations would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</a:t>
            </a:r>
            <a:endParaRPr sz="2000">
              <a:latin typeface="Arial"/>
              <a:cs typeface="Arial"/>
            </a:endParaRPr>
          </a:p>
          <a:p>
            <a:pPr algn="ctr" marL="83185">
              <a:lnSpc>
                <a:spcPct val="100000"/>
              </a:lnSpc>
              <a:spcBef>
                <a:spcPts val="480"/>
              </a:spcBef>
            </a:pPr>
            <a:r>
              <a:rPr dirty="0" sz="2000" spc="5">
                <a:solidFill>
                  <a:srgbClr val="990000"/>
                </a:solidFill>
                <a:latin typeface="Arial"/>
                <a:cs typeface="Arial"/>
              </a:rPr>
              <a:t>Log</a:t>
            </a:r>
            <a:r>
              <a:rPr dirty="0" baseline="-21367" sz="1950" spc="7">
                <a:solidFill>
                  <a:srgbClr val="990000"/>
                </a:solidFill>
                <a:latin typeface="Arial"/>
                <a:cs typeface="Arial"/>
              </a:rPr>
              <a:t>2 </a:t>
            </a:r>
            <a:r>
              <a:rPr dirty="0" sz="2000">
                <a:solidFill>
                  <a:srgbClr val="990000"/>
                </a:solidFill>
                <a:latin typeface="Arial"/>
                <a:cs typeface="Arial"/>
              </a:rPr>
              <a:t>4096=12 address</a:t>
            </a:r>
            <a:r>
              <a:rPr dirty="0" sz="2000" spc="-28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00"/>
                </a:solidFill>
                <a:latin typeface="Arial"/>
                <a:cs typeface="Arial"/>
              </a:rPr>
              <a:t>lines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029" y="379221"/>
            <a:ext cx="41090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</a:t>
            </a:r>
            <a:r>
              <a:rPr dirty="0" spc="-10"/>
              <a:t>8085 </a:t>
            </a:r>
            <a:r>
              <a:rPr dirty="0" spc="-5"/>
              <a:t>and</a:t>
            </a:r>
            <a:r>
              <a:rPr dirty="0" spc="-75"/>
              <a:t> </a:t>
            </a:r>
            <a:r>
              <a:rPr dirty="0" spc="-5"/>
              <a:t>Memory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64540" y="1566418"/>
            <a:ext cx="7614920" cy="3776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  <a:tab pos="1085215" algn="l"/>
                <a:tab pos="1978660" algn="l"/>
                <a:tab pos="2672080" algn="l"/>
                <a:tab pos="3197860" algn="l"/>
                <a:tab pos="4535170" algn="l"/>
                <a:tab pos="5464810" algn="l"/>
                <a:tab pos="6284595" algn="l"/>
                <a:tab pos="7437120" algn="l"/>
              </a:tabLst>
            </a:pPr>
            <a:r>
              <a:rPr dirty="0" sz="2600" spc="5">
                <a:latin typeface="Arial"/>
                <a:cs typeface="Arial"/>
              </a:rPr>
              <a:t>Th</a:t>
            </a:r>
            <a:r>
              <a:rPr dirty="0" sz="2600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8</a:t>
            </a:r>
            <a:r>
              <a:rPr dirty="0" sz="2600" spc="5">
                <a:latin typeface="Arial"/>
                <a:cs typeface="Arial"/>
              </a:rPr>
              <a:t>0</a:t>
            </a:r>
            <a:r>
              <a:rPr dirty="0" sz="2600" spc="-10">
                <a:latin typeface="Arial"/>
                <a:cs typeface="Arial"/>
              </a:rPr>
              <a:t>8</a:t>
            </a:r>
            <a:r>
              <a:rPr dirty="0" sz="2600">
                <a:latin typeface="Arial"/>
                <a:cs typeface="Arial"/>
              </a:rPr>
              <a:t>5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has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16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5">
                <a:latin typeface="Arial"/>
                <a:cs typeface="Arial"/>
              </a:rPr>
              <a:t>d</a:t>
            </a:r>
            <a:r>
              <a:rPr dirty="0" sz="2600">
                <a:latin typeface="Arial"/>
                <a:cs typeface="Arial"/>
              </a:rPr>
              <a:t>dress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l</a:t>
            </a:r>
            <a:r>
              <a:rPr dirty="0" sz="2600" spc="-20">
                <a:latin typeface="Arial"/>
                <a:cs typeface="Arial"/>
              </a:rPr>
              <a:t>i</a:t>
            </a:r>
            <a:r>
              <a:rPr dirty="0" sz="2600">
                <a:latin typeface="Arial"/>
                <a:cs typeface="Arial"/>
              </a:rPr>
              <a:t>n</a:t>
            </a:r>
            <a:r>
              <a:rPr dirty="0" sz="2600" spc="5">
                <a:latin typeface="Arial"/>
                <a:cs typeface="Arial"/>
              </a:rPr>
              <a:t>e</a:t>
            </a:r>
            <a:r>
              <a:rPr dirty="0" sz="2600" spc="5">
                <a:latin typeface="Arial"/>
                <a:cs typeface="Arial"/>
              </a:rPr>
              <a:t>s</a:t>
            </a:r>
            <a:r>
              <a:rPr dirty="0" sz="2600">
                <a:latin typeface="Arial"/>
                <a:cs typeface="Arial"/>
              </a:rPr>
              <a:t>.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5">
                <a:latin typeface="Arial"/>
                <a:cs typeface="Arial"/>
              </a:rPr>
              <a:t>Tha</a:t>
            </a:r>
            <a:r>
              <a:rPr dirty="0" sz="2600">
                <a:latin typeface="Arial"/>
                <a:cs typeface="Arial"/>
              </a:rPr>
              <a:t>t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m</a:t>
            </a:r>
            <a:r>
              <a:rPr dirty="0" sz="2600" spc="10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ans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5">
                <a:latin typeface="Arial"/>
                <a:cs typeface="Arial"/>
              </a:rPr>
              <a:t>it  </a:t>
            </a:r>
            <a:r>
              <a:rPr dirty="0" sz="2600">
                <a:latin typeface="Arial"/>
                <a:cs typeface="Arial"/>
              </a:rPr>
              <a:t>can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address</a:t>
            </a:r>
            <a:endParaRPr sz="2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25"/>
              </a:spcBef>
            </a:pPr>
            <a:r>
              <a:rPr dirty="0" sz="2600" spc="5">
                <a:latin typeface="Arial"/>
                <a:cs typeface="Arial"/>
              </a:rPr>
              <a:t>2</a:t>
            </a:r>
            <a:r>
              <a:rPr dirty="0" baseline="26143" sz="2550" spc="7">
                <a:latin typeface="Arial"/>
                <a:cs typeface="Arial"/>
              </a:rPr>
              <a:t>16 </a:t>
            </a:r>
            <a:r>
              <a:rPr dirty="0" sz="2600">
                <a:latin typeface="Arial"/>
                <a:cs typeface="Arial"/>
              </a:rPr>
              <a:t>= 64K memory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locations.</a:t>
            </a:r>
            <a:endParaRPr sz="2600">
              <a:latin typeface="Arial"/>
              <a:cs typeface="Arial"/>
            </a:endParaRPr>
          </a:p>
          <a:p>
            <a:pPr algn="just" marL="756285" marR="6350" indent="-287020">
              <a:lnSpc>
                <a:spcPct val="100000"/>
              </a:lnSpc>
              <a:spcBef>
                <a:spcPts val="585"/>
              </a:spcBef>
            </a:pP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– </a:t>
            </a:r>
            <a:r>
              <a:rPr dirty="0" sz="2400" spc="-5">
                <a:latin typeface="Arial"/>
                <a:cs typeface="Arial"/>
              </a:rPr>
              <a:t>Then it will need 1 memory chip </a:t>
            </a:r>
            <a:r>
              <a:rPr dirty="0" sz="2400">
                <a:latin typeface="Arial"/>
                <a:cs typeface="Arial"/>
              </a:rPr>
              <a:t>with </a:t>
            </a:r>
            <a:r>
              <a:rPr dirty="0" sz="2400" spc="-5">
                <a:latin typeface="Arial"/>
                <a:cs typeface="Arial"/>
              </a:rPr>
              <a:t>64 </a:t>
            </a:r>
            <a:r>
              <a:rPr dirty="0" sz="2400">
                <a:latin typeface="Arial"/>
                <a:cs typeface="Arial"/>
              </a:rPr>
              <a:t>k  locations, </a:t>
            </a:r>
            <a:r>
              <a:rPr dirty="0" sz="2400" spc="-5">
                <a:latin typeface="Arial"/>
                <a:cs typeface="Arial"/>
              </a:rPr>
              <a:t>or </a:t>
            </a:r>
            <a:r>
              <a:rPr dirty="0" sz="2400">
                <a:latin typeface="Arial"/>
                <a:cs typeface="Arial"/>
              </a:rPr>
              <a:t>2 </a:t>
            </a:r>
            <a:r>
              <a:rPr dirty="0" sz="2400" spc="-5">
                <a:latin typeface="Arial"/>
                <a:cs typeface="Arial"/>
              </a:rPr>
              <a:t>chips </a:t>
            </a:r>
            <a:r>
              <a:rPr dirty="0" sz="2400">
                <a:latin typeface="Arial"/>
                <a:cs typeface="Arial"/>
              </a:rPr>
              <a:t>with </a:t>
            </a:r>
            <a:r>
              <a:rPr dirty="0" sz="2400" spc="-5">
                <a:latin typeface="Arial"/>
                <a:cs typeface="Arial"/>
              </a:rPr>
              <a:t>32 </a:t>
            </a:r>
            <a:r>
              <a:rPr dirty="0" sz="2400">
                <a:latin typeface="Arial"/>
                <a:cs typeface="Arial"/>
              </a:rPr>
              <a:t>K </a:t>
            </a:r>
            <a:r>
              <a:rPr dirty="0" sz="2400" spc="-5">
                <a:latin typeface="Arial"/>
                <a:cs typeface="Arial"/>
              </a:rPr>
              <a:t>in each, or </a:t>
            </a:r>
            <a:r>
              <a:rPr dirty="0" sz="2400">
                <a:latin typeface="Arial"/>
                <a:cs typeface="Arial"/>
              </a:rPr>
              <a:t>4 </a:t>
            </a:r>
            <a:r>
              <a:rPr dirty="0" sz="2400" spc="-5">
                <a:latin typeface="Arial"/>
                <a:cs typeface="Arial"/>
              </a:rPr>
              <a:t>with  16 </a:t>
            </a:r>
            <a:r>
              <a:rPr dirty="0" sz="2400">
                <a:latin typeface="Arial"/>
                <a:cs typeface="Arial"/>
              </a:rPr>
              <a:t>K </a:t>
            </a:r>
            <a:r>
              <a:rPr dirty="0" sz="2400" spc="-5">
                <a:latin typeface="Arial"/>
                <a:cs typeface="Arial"/>
              </a:rPr>
              <a:t>each or 16 of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4 </a:t>
            </a:r>
            <a:r>
              <a:rPr dirty="0" sz="2400">
                <a:latin typeface="Arial"/>
                <a:cs typeface="Arial"/>
              </a:rPr>
              <a:t>K </a:t>
            </a:r>
            <a:r>
              <a:rPr dirty="0" sz="2400" spc="-5">
                <a:latin typeface="Arial"/>
                <a:cs typeface="Arial"/>
              </a:rPr>
              <a:t>chips,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How </a:t>
            </a:r>
            <a:r>
              <a:rPr dirty="0" sz="2600" spc="-5">
                <a:latin typeface="Arial"/>
                <a:cs typeface="Arial"/>
              </a:rPr>
              <a:t>would </a:t>
            </a:r>
            <a:r>
              <a:rPr dirty="0" sz="2600">
                <a:latin typeface="Arial"/>
                <a:cs typeface="Arial"/>
              </a:rPr>
              <a:t>we </a:t>
            </a:r>
            <a:r>
              <a:rPr dirty="0" sz="2600" spc="-5">
                <a:latin typeface="Arial"/>
                <a:cs typeface="Arial"/>
              </a:rPr>
              <a:t>use </a:t>
            </a:r>
            <a:r>
              <a:rPr dirty="0" sz="2600">
                <a:latin typeface="Arial"/>
                <a:cs typeface="Arial"/>
              </a:rPr>
              <a:t>these </a:t>
            </a:r>
            <a:r>
              <a:rPr dirty="0" sz="2600" spc="-5">
                <a:latin typeface="Arial"/>
                <a:cs typeface="Arial"/>
              </a:rPr>
              <a:t>address </a:t>
            </a:r>
            <a:r>
              <a:rPr dirty="0" sz="2600">
                <a:latin typeface="Arial"/>
                <a:cs typeface="Arial"/>
              </a:rPr>
              <a:t>lines </a:t>
            </a:r>
            <a:r>
              <a:rPr dirty="0" sz="2600" spc="-10">
                <a:latin typeface="Arial"/>
                <a:cs typeface="Arial"/>
              </a:rPr>
              <a:t>to </a:t>
            </a:r>
            <a:r>
              <a:rPr dirty="0" sz="2600">
                <a:latin typeface="Arial"/>
                <a:cs typeface="Arial"/>
              </a:rPr>
              <a:t>control  the multiple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5">
                <a:latin typeface="Arial"/>
                <a:cs typeface="Arial"/>
              </a:rPr>
              <a:t>chips?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1202" y="379221"/>
            <a:ext cx="21031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Chip</a:t>
            </a:r>
            <a:r>
              <a:rPr dirty="0" spc="-80"/>
              <a:t> </a:t>
            </a:r>
            <a:r>
              <a:rPr dirty="0" spc="-5"/>
              <a:t>Select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64540" y="1561846"/>
            <a:ext cx="7615555" cy="3171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6350" indent="-342900">
              <a:lnSpc>
                <a:spcPct val="100000"/>
              </a:lnSpc>
              <a:spcBef>
                <a:spcPts val="100"/>
              </a:spcBef>
              <a:buClr>
                <a:srgbClr val="9900CC"/>
              </a:buClr>
              <a:buSzPct val="129166"/>
              <a:buChar char="•"/>
              <a:tabLst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Usually, </a:t>
            </a:r>
            <a:r>
              <a:rPr dirty="0" sz="2400" spc="-5">
                <a:latin typeface="Arial"/>
                <a:cs typeface="Arial"/>
              </a:rPr>
              <a:t>each memory chip has a CS (</a:t>
            </a:r>
            <a:r>
              <a:rPr dirty="0" u="heavy" sz="2400" spc="-5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hip</a:t>
            </a:r>
            <a:r>
              <a:rPr dirty="0" sz="2400" spc="-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u="heavy" sz="2400" spc="-5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S</a:t>
            </a:r>
            <a:r>
              <a:rPr dirty="0" sz="2400" spc="-5">
                <a:latin typeface="Arial"/>
                <a:cs typeface="Arial"/>
              </a:rPr>
              <a:t>elect)  </a:t>
            </a:r>
            <a:r>
              <a:rPr dirty="0" sz="2400">
                <a:latin typeface="Arial"/>
                <a:cs typeface="Arial"/>
              </a:rPr>
              <a:t>input. </a:t>
            </a:r>
            <a:r>
              <a:rPr dirty="0" sz="2400" spc="-5">
                <a:latin typeface="Arial"/>
                <a:cs typeface="Arial"/>
              </a:rPr>
              <a:t>The chip </a:t>
            </a:r>
            <a:r>
              <a:rPr dirty="0" sz="2400">
                <a:latin typeface="Arial"/>
                <a:cs typeface="Arial"/>
              </a:rPr>
              <a:t>will only </a:t>
            </a:r>
            <a:r>
              <a:rPr dirty="0" sz="2400" spc="-5">
                <a:latin typeface="Arial"/>
                <a:cs typeface="Arial"/>
              </a:rPr>
              <a:t>work if an active signal </a:t>
            </a:r>
            <a:r>
              <a:rPr dirty="0" sz="2400" spc="-10">
                <a:latin typeface="Arial"/>
                <a:cs typeface="Arial"/>
              </a:rPr>
              <a:t>is  </a:t>
            </a:r>
            <a:r>
              <a:rPr dirty="0" sz="2400" spc="-5">
                <a:latin typeface="Arial"/>
                <a:cs typeface="Arial"/>
              </a:rPr>
              <a:t>applied on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input.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00CC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Clr>
                <a:srgbClr val="9900CC"/>
              </a:buClr>
              <a:buSzPct val="129166"/>
              <a:buChar char="•"/>
              <a:tabLst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To allow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use of multiple </a:t>
            </a:r>
            <a:r>
              <a:rPr dirty="0" sz="2400">
                <a:latin typeface="Arial"/>
                <a:cs typeface="Arial"/>
              </a:rPr>
              <a:t>chips </a:t>
            </a:r>
            <a:r>
              <a:rPr dirty="0" sz="2400" spc="-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make up of  </a:t>
            </a:r>
            <a:r>
              <a:rPr dirty="0" sz="2400">
                <a:latin typeface="Arial"/>
                <a:cs typeface="Arial"/>
              </a:rPr>
              <a:t>memory, </a:t>
            </a:r>
            <a:r>
              <a:rPr dirty="0" sz="2400" spc="-5">
                <a:latin typeface="Arial"/>
                <a:cs typeface="Arial"/>
              </a:rPr>
              <a:t>we need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use a number of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address  lines </a:t>
            </a:r>
            <a:r>
              <a:rPr dirty="0" sz="2400">
                <a:latin typeface="Arial"/>
                <a:cs typeface="Arial"/>
              </a:rPr>
              <a:t>for the </a:t>
            </a:r>
            <a:r>
              <a:rPr dirty="0" sz="2400" spc="-5">
                <a:latin typeface="Arial"/>
                <a:cs typeface="Arial"/>
              </a:rPr>
              <a:t>purpose of “chip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selection”.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dirty="0" sz="2400" spc="245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These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2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lines</a:t>
            </a:r>
            <a:r>
              <a:rPr dirty="0" sz="2400" spc="2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are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decoded</a:t>
            </a:r>
            <a:r>
              <a:rPr dirty="0" sz="2400" spc="2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generate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8505" y="4616577"/>
            <a:ext cx="307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16203" sz="3600" spc="-15">
                <a:latin typeface="Arial"/>
                <a:cs typeface="Arial"/>
              </a:rPr>
              <a:t>2</a:t>
            </a:r>
            <a:r>
              <a:rPr dirty="0" sz="1600" spc="-5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7605" y="4708017"/>
            <a:ext cx="64528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9875" algn="l"/>
                <a:tab pos="2099310" algn="l"/>
                <a:tab pos="3046730" algn="l"/>
                <a:tab pos="3539490" algn="l"/>
                <a:tab pos="4098925" algn="l"/>
                <a:tab pos="5338445" algn="l"/>
                <a:tab pos="6184265" algn="l"/>
              </a:tabLst>
            </a:pPr>
            <a:r>
              <a:rPr dirty="0" sz="2400" spc="-5">
                <a:latin typeface="Arial"/>
                <a:cs typeface="Arial"/>
              </a:rPr>
              <a:t>nec</a:t>
            </a:r>
            <a:r>
              <a:rPr dirty="0" sz="2400" spc="-15">
                <a:latin typeface="Arial"/>
                <a:cs typeface="Arial"/>
              </a:rPr>
              <a:t>e</a:t>
            </a:r>
            <a:r>
              <a:rPr dirty="0" sz="2400" spc="-5">
                <a:latin typeface="Arial"/>
                <a:cs typeface="Arial"/>
              </a:rPr>
              <a:t>ss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ry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 spc="-15">
                <a:latin typeface="Arial"/>
                <a:cs typeface="Arial"/>
              </a:rPr>
              <a:t>n</a:t>
            </a:r>
            <a:r>
              <a:rPr dirty="0" sz="2400" spc="-5">
                <a:latin typeface="Arial"/>
                <a:cs typeface="Arial"/>
              </a:rPr>
              <a:t>pu</a:t>
            </a:r>
            <a:r>
              <a:rPr dirty="0" sz="2400">
                <a:latin typeface="Arial"/>
                <a:cs typeface="Arial"/>
              </a:rPr>
              <a:t>ts</a:t>
            </a:r>
            <a:r>
              <a:rPr dirty="0" sz="2400">
                <a:latin typeface="Arial"/>
                <a:cs typeface="Arial"/>
              </a:rPr>
              <a:t>	for	the	mem</a:t>
            </a:r>
            <a:r>
              <a:rPr dirty="0" sz="2400" spc="-5">
                <a:latin typeface="Arial"/>
                <a:cs typeface="Arial"/>
              </a:rPr>
              <a:t>ory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c</a:t>
            </a:r>
            <a:r>
              <a:rPr dirty="0" sz="2400" spc="-20">
                <a:latin typeface="Arial"/>
                <a:cs typeface="Arial"/>
              </a:rPr>
              <a:t>h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 spc="-15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s	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8505" y="5073472"/>
            <a:ext cx="11938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be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used.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729" y="379221"/>
            <a:ext cx="43414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Chip </a:t>
            </a:r>
            <a:r>
              <a:rPr dirty="0" spc="-5"/>
              <a:t>Selection</a:t>
            </a:r>
            <a:r>
              <a:rPr dirty="0" spc="-20"/>
              <a:t> </a:t>
            </a:r>
            <a:r>
              <a:rPr dirty="0" spc="-5"/>
              <a:t>Example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22044" y="1531365"/>
            <a:ext cx="7159625" cy="3610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6350" indent="-286385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Char char="–"/>
              <a:tabLst>
                <a:tab pos="299720" algn="l"/>
              </a:tabLst>
            </a:pPr>
            <a:r>
              <a:rPr dirty="0" sz="2400" spc="-5">
                <a:latin typeface="Arial"/>
                <a:cs typeface="Arial"/>
              </a:rPr>
              <a:t>Assume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we need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build a memory </a:t>
            </a:r>
            <a:r>
              <a:rPr dirty="0" sz="2400">
                <a:latin typeface="Arial"/>
                <a:cs typeface="Arial"/>
              </a:rPr>
              <a:t>system  made </a:t>
            </a:r>
            <a:r>
              <a:rPr dirty="0" sz="2400" spc="-5">
                <a:latin typeface="Arial"/>
                <a:cs typeface="Arial"/>
              </a:rPr>
              <a:t>up of </a:t>
            </a:r>
            <a:r>
              <a:rPr dirty="0" sz="2400">
                <a:latin typeface="Arial"/>
                <a:cs typeface="Arial"/>
              </a:rPr>
              <a:t>4 </a:t>
            </a:r>
            <a:r>
              <a:rPr dirty="0" sz="2400" spc="-5">
                <a:latin typeface="Arial"/>
                <a:cs typeface="Arial"/>
              </a:rPr>
              <a:t>of the </a:t>
            </a:r>
            <a:r>
              <a:rPr dirty="0" sz="2400">
                <a:latin typeface="Arial"/>
                <a:cs typeface="Arial"/>
              </a:rPr>
              <a:t>4 X 4 memory </a:t>
            </a:r>
            <a:r>
              <a:rPr dirty="0" sz="2400" spc="-5">
                <a:latin typeface="Arial"/>
                <a:cs typeface="Arial"/>
              </a:rPr>
              <a:t>chips </a:t>
            </a:r>
            <a:r>
              <a:rPr dirty="0" sz="2400" spc="-10">
                <a:latin typeface="Arial"/>
                <a:cs typeface="Arial"/>
              </a:rPr>
              <a:t>we  </a:t>
            </a:r>
            <a:r>
              <a:rPr dirty="0" sz="2400" spc="-5">
                <a:latin typeface="Arial"/>
                <a:cs typeface="Arial"/>
              </a:rPr>
              <a:t>designed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earlier.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66"/>
              </a:buClr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algn="just" marL="299085" marR="5080" indent="-286385">
              <a:lnSpc>
                <a:spcPct val="100000"/>
              </a:lnSpc>
              <a:buClr>
                <a:srgbClr val="FF0066"/>
              </a:buClr>
              <a:buChar char="–"/>
              <a:tabLst>
                <a:tab pos="299720" algn="l"/>
              </a:tabLst>
            </a:pPr>
            <a:r>
              <a:rPr dirty="0" sz="2400">
                <a:latin typeface="Arial"/>
                <a:cs typeface="Arial"/>
              </a:rPr>
              <a:t>We will </a:t>
            </a:r>
            <a:r>
              <a:rPr dirty="0" sz="2400" spc="-5">
                <a:latin typeface="Arial"/>
                <a:cs typeface="Arial"/>
              </a:rPr>
              <a:t>need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use 2 inputs and a </a:t>
            </a:r>
            <a:r>
              <a:rPr dirty="0" sz="2400">
                <a:latin typeface="Arial"/>
                <a:cs typeface="Arial"/>
              </a:rPr>
              <a:t>decoder to  </a:t>
            </a:r>
            <a:r>
              <a:rPr dirty="0" sz="2400" spc="-5">
                <a:latin typeface="Arial"/>
                <a:cs typeface="Arial"/>
              </a:rPr>
              <a:t>identify which chip will be </a:t>
            </a:r>
            <a:r>
              <a:rPr dirty="0" sz="2400">
                <a:latin typeface="Arial"/>
                <a:cs typeface="Arial"/>
              </a:rPr>
              <a:t>used </a:t>
            </a:r>
            <a:r>
              <a:rPr dirty="0" sz="2400" spc="-5">
                <a:latin typeface="Arial"/>
                <a:cs typeface="Arial"/>
              </a:rPr>
              <a:t>at what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time.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66"/>
              </a:buClr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algn="just" marL="299085" marR="6985" indent="-286385">
              <a:lnSpc>
                <a:spcPct val="100000"/>
              </a:lnSpc>
              <a:spcBef>
                <a:spcPts val="5"/>
              </a:spcBef>
              <a:buClr>
                <a:srgbClr val="FF0066"/>
              </a:buClr>
              <a:buChar char="–"/>
              <a:tabLst>
                <a:tab pos="299720" algn="l"/>
              </a:tabLst>
            </a:pPr>
            <a:r>
              <a:rPr dirty="0" sz="2400" spc="-5">
                <a:latin typeface="Arial"/>
                <a:cs typeface="Arial"/>
              </a:rPr>
              <a:t>The resulting design </a:t>
            </a:r>
            <a:r>
              <a:rPr dirty="0" sz="2400">
                <a:latin typeface="Arial"/>
                <a:cs typeface="Arial"/>
              </a:rPr>
              <a:t>would </a:t>
            </a:r>
            <a:r>
              <a:rPr dirty="0" sz="2400" spc="-5">
                <a:latin typeface="Arial"/>
                <a:cs typeface="Arial"/>
              </a:rPr>
              <a:t>now look like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one  on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following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slide.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3729" y="379221"/>
            <a:ext cx="43414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Chip </a:t>
            </a:r>
            <a:r>
              <a:rPr dirty="0" spc="-5"/>
              <a:t>Selection</a:t>
            </a:r>
            <a:r>
              <a:rPr dirty="0" spc="-20"/>
              <a:t> </a:t>
            </a:r>
            <a:r>
              <a:rPr dirty="0" spc="-5"/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3224783" y="2775204"/>
            <a:ext cx="577850" cy="828040"/>
          </a:xfrm>
          <a:custGeom>
            <a:avLst/>
            <a:gdLst/>
            <a:ahLst/>
            <a:cxnLst/>
            <a:rect l="l" t="t" r="r" b="b"/>
            <a:pathLst>
              <a:path w="577850" h="828039">
                <a:moveTo>
                  <a:pt x="0" y="827532"/>
                </a:moveTo>
                <a:lnTo>
                  <a:pt x="577595" y="827532"/>
                </a:lnTo>
                <a:lnTo>
                  <a:pt x="577595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24783" y="2775966"/>
            <a:ext cx="577850" cy="828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275"/>
              </a:spcBef>
            </a:pPr>
            <a:r>
              <a:rPr dirty="0" sz="800">
                <a:latin typeface="Arial"/>
                <a:cs typeface="Arial"/>
              </a:rPr>
              <a:t>RD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WR</a:t>
            </a:r>
            <a:endParaRPr sz="800">
              <a:latin typeface="Arial"/>
              <a:cs typeface="Arial"/>
            </a:endParaRPr>
          </a:p>
          <a:p>
            <a:pPr marL="57785" marR="387350" indent="-12700">
              <a:lnSpc>
                <a:spcPct val="147300"/>
              </a:lnSpc>
              <a:spcBef>
                <a:spcPts val="745"/>
              </a:spcBef>
            </a:pPr>
            <a:r>
              <a:rPr dirty="0" sz="800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0  </a:t>
            </a:r>
            <a:r>
              <a:rPr dirty="0" sz="800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algn="ctr" marR="17780">
              <a:lnSpc>
                <a:spcPct val="100000"/>
              </a:lnSpc>
              <a:spcBef>
                <a:spcPts val="565"/>
              </a:spcBef>
            </a:pPr>
            <a:r>
              <a:rPr dirty="0" sz="800" spc="-10">
                <a:latin typeface="Arial"/>
                <a:cs typeface="Arial"/>
              </a:rPr>
              <a:t>CS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32047" y="3445764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25367" y="2805683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49396" y="2807207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65576" y="3593591"/>
            <a:ext cx="83820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85971" y="2699004"/>
            <a:ext cx="83820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49752" y="2692907"/>
            <a:ext cx="83820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16552" y="2776727"/>
            <a:ext cx="577850" cy="828040"/>
          </a:xfrm>
          <a:custGeom>
            <a:avLst/>
            <a:gdLst/>
            <a:ahLst/>
            <a:cxnLst/>
            <a:rect l="l" t="t" r="r" b="b"/>
            <a:pathLst>
              <a:path w="577850" h="828039">
                <a:moveTo>
                  <a:pt x="0" y="827532"/>
                </a:moveTo>
                <a:lnTo>
                  <a:pt x="577596" y="827532"/>
                </a:lnTo>
                <a:lnTo>
                  <a:pt x="577596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16552" y="2777108"/>
            <a:ext cx="577850" cy="828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100965">
              <a:lnSpc>
                <a:spcPct val="100000"/>
              </a:lnSpc>
              <a:spcBef>
                <a:spcPts val="275"/>
              </a:spcBef>
            </a:pPr>
            <a:r>
              <a:rPr dirty="0" sz="800">
                <a:latin typeface="Arial"/>
                <a:cs typeface="Arial"/>
              </a:rPr>
              <a:t>RD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WR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dirty="0" sz="800">
                <a:latin typeface="Arial"/>
                <a:cs typeface="Arial"/>
              </a:rPr>
              <a:t>A0</a:t>
            </a:r>
            <a:endParaRPr sz="8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450"/>
              </a:spcBef>
            </a:pPr>
            <a:r>
              <a:rPr dirty="0" sz="800">
                <a:latin typeface="Arial"/>
                <a:cs typeface="Arial"/>
              </a:rPr>
              <a:t>A1</a:t>
            </a:r>
            <a:endParaRPr sz="800">
              <a:latin typeface="Arial"/>
              <a:cs typeface="Arial"/>
            </a:endParaRPr>
          </a:p>
          <a:p>
            <a:pPr algn="ctr" marR="16510">
              <a:lnSpc>
                <a:spcPct val="100000"/>
              </a:lnSpc>
              <a:spcBef>
                <a:spcPts val="570"/>
              </a:spcBef>
            </a:pPr>
            <a:r>
              <a:rPr dirty="0" sz="800" spc="-5">
                <a:latin typeface="Arial"/>
                <a:cs typeface="Arial"/>
              </a:rPr>
              <a:t>CS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23815" y="3448811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18659" y="2807207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 h="0">
                <a:moveTo>
                  <a:pt x="0" y="0"/>
                </a:moveTo>
                <a:lnTo>
                  <a:pt x="1371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41164" y="2808732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57344" y="3596640"/>
            <a:ext cx="83820" cy="82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79264" y="2700527"/>
            <a:ext cx="83820" cy="83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41520" y="2694432"/>
            <a:ext cx="83820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08320" y="2778251"/>
            <a:ext cx="577850" cy="828040"/>
          </a:xfrm>
          <a:custGeom>
            <a:avLst/>
            <a:gdLst/>
            <a:ahLst/>
            <a:cxnLst/>
            <a:rect l="l" t="t" r="r" b="b"/>
            <a:pathLst>
              <a:path w="577850" h="828039">
                <a:moveTo>
                  <a:pt x="0" y="827532"/>
                </a:moveTo>
                <a:lnTo>
                  <a:pt x="577596" y="827532"/>
                </a:lnTo>
                <a:lnTo>
                  <a:pt x="577596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608320" y="2778442"/>
            <a:ext cx="577850" cy="828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275"/>
              </a:spcBef>
            </a:pPr>
            <a:r>
              <a:rPr dirty="0" sz="800">
                <a:latin typeface="Arial"/>
                <a:cs typeface="Arial"/>
              </a:rPr>
              <a:t>RD</a:t>
            </a:r>
            <a:r>
              <a:rPr dirty="0" sz="800" spc="110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WR</a:t>
            </a:r>
            <a:endParaRPr sz="800">
              <a:latin typeface="Arial"/>
              <a:cs typeface="Arial"/>
            </a:endParaRPr>
          </a:p>
          <a:p>
            <a:pPr marL="59055" marR="386080" indent="-12700">
              <a:lnSpc>
                <a:spcPct val="147000"/>
              </a:lnSpc>
              <a:spcBef>
                <a:spcPts val="755"/>
              </a:spcBef>
            </a:pPr>
            <a:r>
              <a:rPr dirty="0" sz="800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0  </a:t>
            </a:r>
            <a:r>
              <a:rPr dirty="0" sz="800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algn="ctr" marR="15240">
              <a:lnSpc>
                <a:spcPct val="100000"/>
              </a:lnSpc>
              <a:spcBef>
                <a:spcPts val="565"/>
              </a:spcBef>
            </a:pPr>
            <a:r>
              <a:rPr dirty="0" sz="800" spc="-5">
                <a:latin typeface="Arial"/>
                <a:cs typeface="Arial"/>
              </a:rPr>
              <a:t>CS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17108" y="345033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 h="0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10428" y="2808732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34455" y="281025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 h="0">
                <a:moveTo>
                  <a:pt x="0" y="0"/>
                </a:moveTo>
                <a:lnTo>
                  <a:pt x="1371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50635" y="3598164"/>
            <a:ext cx="83820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71032" y="2702051"/>
            <a:ext cx="83820" cy="83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34811" y="2695955"/>
            <a:ext cx="83820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801611" y="2779776"/>
            <a:ext cx="577850" cy="828040"/>
          </a:xfrm>
          <a:custGeom>
            <a:avLst/>
            <a:gdLst/>
            <a:ahLst/>
            <a:cxnLst/>
            <a:rect l="l" t="t" r="r" b="b"/>
            <a:pathLst>
              <a:path w="577850" h="828039">
                <a:moveTo>
                  <a:pt x="0" y="827532"/>
                </a:moveTo>
                <a:lnTo>
                  <a:pt x="577596" y="827532"/>
                </a:lnTo>
                <a:lnTo>
                  <a:pt x="577596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801611" y="2778442"/>
            <a:ext cx="577850" cy="828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100965">
              <a:lnSpc>
                <a:spcPct val="100000"/>
              </a:lnSpc>
              <a:spcBef>
                <a:spcPts val="290"/>
              </a:spcBef>
            </a:pPr>
            <a:r>
              <a:rPr dirty="0" sz="800" spc="-5">
                <a:latin typeface="Arial"/>
                <a:cs typeface="Arial"/>
              </a:rPr>
              <a:t>RD</a:t>
            </a:r>
            <a:r>
              <a:rPr dirty="0" sz="800" spc="120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WR</a:t>
            </a:r>
            <a:endParaRPr sz="800">
              <a:latin typeface="Arial"/>
              <a:cs typeface="Arial"/>
            </a:endParaRPr>
          </a:p>
          <a:p>
            <a:pPr marL="57785" marR="386715" indent="-12700">
              <a:lnSpc>
                <a:spcPct val="147200"/>
              </a:lnSpc>
              <a:spcBef>
                <a:spcPts val="750"/>
              </a:spcBef>
            </a:pPr>
            <a:r>
              <a:rPr dirty="0" sz="800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0  </a:t>
            </a:r>
            <a:r>
              <a:rPr dirty="0" sz="800" spc="5">
                <a:latin typeface="Arial"/>
                <a:cs typeface="Arial"/>
              </a:rPr>
              <a:t>A</a:t>
            </a:r>
            <a:r>
              <a:rPr dirty="0" sz="80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algn="ctr" marR="17145">
              <a:lnSpc>
                <a:spcPct val="100000"/>
              </a:lnSpc>
              <a:spcBef>
                <a:spcPts val="565"/>
              </a:spcBef>
            </a:pPr>
            <a:r>
              <a:rPr dirty="0" sz="800" spc="-5">
                <a:latin typeface="Arial"/>
                <a:cs typeface="Arial"/>
              </a:rPr>
              <a:t>CS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008876" y="3451859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 h="0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02195" y="2810255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 h="0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126223" y="2811779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 h="0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42404" y="3599688"/>
            <a:ext cx="83820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162800" y="2703576"/>
            <a:ext cx="83820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26580" y="2697479"/>
            <a:ext cx="83820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298192" y="4180332"/>
            <a:ext cx="708660" cy="1207135"/>
          </a:xfrm>
          <a:prstGeom prst="rect">
            <a:avLst/>
          </a:prstGeom>
          <a:solidFill>
            <a:srgbClr val="FFFF99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dirty="0" sz="1200" spc="-5">
                <a:latin typeface="Arial"/>
                <a:cs typeface="Arial"/>
              </a:rPr>
              <a:t>2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X4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Decoder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02279" y="4277867"/>
            <a:ext cx="83820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03804" y="4590288"/>
            <a:ext cx="83820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05327" y="4901184"/>
            <a:ext cx="83820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99232" y="5212079"/>
            <a:ext cx="83820" cy="83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508247" y="3674364"/>
            <a:ext cx="0" cy="635635"/>
          </a:xfrm>
          <a:custGeom>
            <a:avLst/>
            <a:gdLst/>
            <a:ahLst/>
            <a:cxnLst/>
            <a:rect l="l" t="t" r="r" b="b"/>
            <a:pathLst>
              <a:path w="0" h="635635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700015" y="3677411"/>
            <a:ext cx="0" cy="955675"/>
          </a:xfrm>
          <a:custGeom>
            <a:avLst/>
            <a:gdLst/>
            <a:ahLst/>
            <a:cxnLst/>
            <a:rect l="l" t="t" r="r" b="b"/>
            <a:pathLst>
              <a:path w="0" h="955675">
                <a:moveTo>
                  <a:pt x="0" y="0"/>
                </a:moveTo>
                <a:lnTo>
                  <a:pt x="0" y="95554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893308" y="3678935"/>
            <a:ext cx="0" cy="1274445"/>
          </a:xfrm>
          <a:custGeom>
            <a:avLst/>
            <a:gdLst/>
            <a:ahLst/>
            <a:cxnLst/>
            <a:rect l="l" t="t" r="r" b="b"/>
            <a:pathLst>
              <a:path w="0" h="1274445">
                <a:moveTo>
                  <a:pt x="0" y="0"/>
                </a:moveTo>
                <a:lnTo>
                  <a:pt x="0" y="127406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085076" y="3680459"/>
            <a:ext cx="0" cy="1580515"/>
          </a:xfrm>
          <a:custGeom>
            <a:avLst/>
            <a:gdLst/>
            <a:ahLst/>
            <a:cxnLst/>
            <a:rect l="l" t="t" r="r" b="b"/>
            <a:pathLst>
              <a:path w="0" h="1580514">
                <a:moveTo>
                  <a:pt x="0" y="0"/>
                </a:moveTo>
                <a:lnTo>
                  <a:pt x="0" y="158038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81527" y="432054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 h="0">
                <a:moveTo>
                  <a:pt x="419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83051" y="4631435"/>
            <a:ext cx="1626235" cy="1905"/>
          </a:xfrm>
          <a:custGeom>
            <a:avLst/>
            <a:gdLst/>
            <a:ahLst/>
            <a:cxnLst/>
            <a:rect l="l" t="t" r="r" b="b"/>
            <a:pathLst>
              <a:path w="1626235" h="1904">
                <a:moveTo>
                  <a:pt x="1626108" y="0"/>
                </a:moveTo>
                <a:lnTo>
                  <a:pt x="0" y="15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84576" y="4943855"/>
            <a:ext cx="2811780" cy="0"/>
          </a:xfrm>
          <a:custGeom>
            <a:avLst/>
            <a:gdLst/>
            <a:ahLst/>
            <a:cxnLst/>
            <a:rect l="l" t="t" r="r" b="b"/>
            <a:pathLst>
              <a:path w="2811779" h="0">
                <a:moveTo>
                  <a:pt x="281177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086100" y="5254752"/>
            <a:ext cx="3991610" cy="0"/>
          </a:xfrm>
          <a:custGeom>
            <a:avLst/>
            <a:gdLst/>
            <a:ahLst/>
            <a:cxnLst/>
            <a:rect l="l" t="t" r="r" b="b"/>
            <a:pathLst>
              <a:path w="3991609" h="0">
                <a:moveTo>
                  <a:pt x="399135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810511" y="3773423"/>
            <a:ext cx="4772025" cy="0"/>
          </a:xfrm>
          <a:custGeom>
            <a:avLst/>
            <a:gdLst/>
            <a:ahLst/>
            <a:cxnLst/>
            <a:rect l="l" t="t" r="r" b="b"/>
            <a:pathLst>
              <a:path w="4772025" h="0">
                <a:moveTo>
                  <a:pt x="0" y="0"/>
                </a:moveTo>
                <a:lnTo>
                  <a:pt x="47716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819655" y="3973067"/>
            <a:ext cx="4852670" cy="0"/>
          </a:xfrm>
          <a:custGeom>
            <a:avLst/>
            <a:gdLst/>
            <a:ahLst/>
            <a:cxnLst/>
            <a:rect l="l" t="t" r="r" b="b"/>
            <a:pathLst>
              <a:path w="4852670" h="0">
                <a:moveTo>
                  <a:pt x="0" y="0"/>
                </a:moveTo>
                <a:lnTo>
                  <a:pt x="48524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19655" y="4648200"/>
            <a:ext cx="477520" cy="1905"/>
          </a:xfrm>
          <a:custGeom>
            <a:avLst/>
            <a:gdLst/>
            <a:ahLst/>
            <a:cxnLst/>
            <a:rect l="l" t="t" r="r" b="b"/>
            <a:pathLst>
              <a:path w="477519" h="1904">
                <a:moveTo>
                  <a:pt x="477012" y="0"/>
                </a:moveTo>
                <a:lnTo>
                  <a:pt x="0" y="15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839467" y="4953000"/>
            <a:ext cx="457200" cy="1905"/>
          </a:xfrm>
          <a:custGeom>
            <a:avLst/>
            <a:gdLst/>
            <a:ahLst/>
            <a:cxnLst/>
            <a:rect l="l" t="t" r="r" b="b"/>
            <a:pathLst>
              <a:path w="457200" h="1904">
                <a:moveTo>
                  <a:pt x="457200" y="0"/>
                </a:moveTo>
                <a:lnTo>
                  <a:pt x="0" y="15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72411" y="1757172"/>
            <a:ext cx="5191125" cy="0"/>
          </a:xfrm>
          <a:custGeom>
            <a:avLst/>
            <a:gdLst/>
            <a:ahLst/>
            <a:cxnLst/>
            <a:rect l="l" t="t" r="r" b="b"/>
            <a:pathLst>
              <a:path w="5191125" h="0">
                <a:moveTo>
                  <a:pt x="0" y="0"/>
                </a:moveTo>
                <a:lnTo>
                  <a:pt x="51907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92223" y="1956816"/>
            <a:ext cx="5424170" cy="0"/>
          </a:xfrm>
          <a:custGeom>
            <a:avLst/>
            <a:gdLst/>
            <a:ahLst/>
            <a:cxnLst/>
            <a:rect l="l" t="t" r="r" b="b"/>
            <a:pathLst>
              <a:path w="5424170" h="0">
                <a:moveTo>
                  <a:pt x="0" y="0"/>
                </a:moveTo>
                <a:lnTo>
                  <a:pt x="54239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966204" y="1746504"/>
            <a:ext cx="0" cy="955675"/>
          </a:xfrm>
          <a:custGeom>
            <a:avLst/>
            <a:gdLst/>
            <a:ahLst/>
            <a:cxnLst/>
            <a:rect l="l" t="t" r="r" b="b"/>
            <a:pathLst>
              <a:path w="0" h="955675">
                <a:moveTo>
                  <a:pt x="0" y="95554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200900" y="1950720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673595" y="3325367"/>
            <a:ext cx="123825" cy="1905"/>
          </a:xfrm>
          <a:custGeom>
            <a:avLst/>
            <a:gdLst/>
            <a:ahLst/>
            <a:cxnLst/>
            <a:rect l="l" t="t" r="r" b="b"/>
            <a:pathLst>
              <a:path w="123825" h="1904">
                <a:moveTo>
                  <a:pt x="123444" y="15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670547" y="3326891"/>
            <a:ext cx="0" cy="649605"/>
          </a:xfrm>
          <a:custGeom>
            <a:avLst/>
            <a:gdLst/>
            <a:ahLst/>
            <a:cxnLst/>
            <a:rect l="l" t="t" r="r" b="b"/>
            <a:pathLst>
              <a:path w="0" h="649604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595871" y="3154679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2011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588252" y="3154679"/>
            <a:ext cx="0" cy="619125"/>
          </a:xfrm>
          <a:custGeom>
            <a:avLst/>
            <a:gdLst/>
            <a:ahLst/>
            <a:cxnLst/>
            <a:rect l="l" t="t" r="r" b="b"/>
            <a:pathLst>
              <a:path w="0" h="619125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563369" y="4883911"/>
            <a:ext cx="1797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63369" y="4550409"/>
            <a:ext cx="1797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563369" y="3597173"/>
            <a:ext cx="179705" cy="46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8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0  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91741" y="1587754"/>
            <a:ext cx="247650" cy="472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RD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35">
                <a:latin typeface="Arial"/>
                <a:cs typeface="Arial"/>
              </a:rPr>
              <a:t>WR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501139" y="1556003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 h="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491996" y="1866900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 h="0">
                <a:moveTo>
                  <a:pt x="0" y="0"/>
                </a:moveTo>
                <a:lnTo>
                  <a:pt x="19202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002023" y="2653283"/>
            <a:ext cx="3819525" cy="0"/>
          </a:xfrm>
          <a:custGeom>
            <a:avLst/>
            <a:gdLst/>
            <a:ahLst/>
            <a:cxnLst/>
            <a:rect l="l" t="t" r="r" b="b"/>
            <a:pathLst>
              <a:path w="3819525" h="0">
                <a:moveTo>
                  <a:pt x="381914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925823" y="2452116"/>
            <a:ext cx="3895725" cy="0"/>
          </a:xfrm>
          <a:custGeom>
            <a:avLst/>
            <a:gdLst/>
            <a:ahLst/>
            <a:cxnLst/>
            <a:rect l="l" t="t" r="r" b="b"/>
            <a:pathLst>
              <a:path w="3895725" h="0">
                <a:moveTo>
                  <a:pt x="389534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187440" y="309829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 h="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301740" y="2449067"/>
            <a:ext cx="0" cy="649605"/>
          </a:xfrm>
          <a:custGeom>
            <a:avLst/>
            <a:gdLst/>
            <a:ahLst/>
            <a:cxnLst/>
            <a:rect l="l" t="t" r="r" b="b"/>
            <a:pathLst>
              <a:path w="0" h="649605">
                <a:moveTo>
                  <a:pt x="0" y="6492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187440" y="32720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76415" y="2653283"/>
            <a:ext cx="0" cy="619125"/>
          </a:xfrm>
          <a:custGeom>
            <a:avLst/>
            <a:gdLst/>
            <a:ahLst/>
            <a:cxnLst/>
            <a:rect l="l" t="t" r="r" b="b"/>
            <a:pathLst>
              <a:path w="0" h="619125">
                <a:moveTo>
                  <a:pt x="0" y="61874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478779" y="3325367"/>
            <a:ext cx="123825" cy="1905"/>
          </a:xfrm>
          <a:custGeom>
            <a:avLst/>
            <a:gdLst/>
            <a:ahLst/>
            <a:cxnLst/>
            <a:rect l="l" t="t" r="r" b="b"/>
            <a:pathLst>
              <a:path w="123825" h="1904">
                <a:moveTo>
                  <a:pt x="123444" y="15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475732" y="3326891"/>
            <a:ext cx="0" cy="649605"/>
          </a:xfrm>
          <a:custGeom>
            <a:avLst/>
            <a:gdLst/>
            <a:ahLst/>
            <a:cxnLst/>
            <a:rect l="l" t="t" r="r" b="b"/>
            <a:pathLst>
              <a:path w="0" h="649604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401055" y="3154679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2011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393435" y="3154679"/>
            <a:ext cx="0" cy="619125"/>
          </a:xfrm>
          <a:custGeom>
            <a:avLst/>
            <a:gdLst/>
            <a:ahLst/>
            <a:cxnLst/>
            <a:rect l="l" t="t" r="r" b="b"/>
            <a:pathLst>
              <a:path w="0" h="619125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287011" y="3325367"/>
            <a:ext cx="123825" cy="1905"/>
          </a:xfrm>
          <a:custGeom>
            <a:avLst/>
            <a:gdLst/>
            <a:ahLst/>
            <a:cxnLst/>
            <a:rect l="l" t="t" r="r" b="b"/>
            <a:pathLst>
              <a:path w="123825" h="1904">
                <a:moveTo>
                  <a:pt x="123443" y="15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282440" y="3326891"/>
            <a:ext cx="0" cy="649605"/>
          </a:xfrm>
          <a:custGeom>
            <a:avLst/>
            <a:gdLst/>
            <a:ahLst/>
            <a:cxnLst/>
            <a:rect l="l" t="t" r="r" b="b"/>
            <a:pathLst>
              <a:path w="0" h="649604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207764" y="3154679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20269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197096" y="3154679"/>
            <a:ext cx="3175" cy="619125"/>
          </a:xfrm>
          <a:custGeom>
            <a:avLst/>
            <a:gdLst/>
            <a:ahLst/>
            <a:cxnLst/>
            <a:rect l="l" t="t" r="r" b="b"/>
            <a:pathLst>
              <a:path w="3175" h="619125">
                <a:moveTo>
                  <a:pt x="3048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093720" y="3325367"/>
            <a:ext cx="123825" cy="1905"/>
          </a:xfrm>
          <a:custGeom>
            <a:avLst/>
            <a:gdLst/>
            <a:ahLst/>
            <a:cxnLst/>
            <a:rect l="l" t="t" r="r" b="b"/>
            <a:pathLst>
              <a:path w="123825" h="1904">
                <a:moveTo>
                  <a:pt x="123443" y="15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090672" y="3326891"/>
            <a:ext cx="0" cy="649605"/>
          </a:xfrm>
          <a:custGeom>
            <a:avLst/>
            <a:gdLst/>
            <a:ahLst/>
            <a:cxnLst/>
            <a:rect l="l" t="t" r="r" b="b"/>
            <a:pathLst>
              <a:path w="0" h="649604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015995" y="3154679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 h="0">
                <a:moveTo>
                  <a:pt x="2011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008376" y="3154679"/>
            <a:ext cx="0" cy="619125"/>
          </a:xfrm>
          <a:custGeom>
            <a:avLst/>
            <a:gdLst/>
            <a:ahLst/>
            <a:cxnLst/>
            <a:rect l="l" t="t" r="r" b="b"/>
            <a:pathLst>
              <a:path w="0" h="619125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998720" y="309829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 h="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113020" y="2449067"/>
            <a:ext cx="0" cy="649605"/>
          </a:xfrm>
          <a:custGeom>
            <a:avLst/>
            <a:gdLst/>
            <a:ahLst/>
            <a:cxnLst/>
            <a:rect l="l" t="t" r="r" b="b"/>
            <a:pathLst>
              <a:path w="0" h="649605">
                <a:moveTo>
                  <a:pt x="0" y="6492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998720" y="32720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187696" y="2653283"/>
            <a:ext cx="0" cy="619125"/>
          </a:xfrm>
          <a:custGeom>
            <a:avLst/>
            <a:gdLst/>
            <a:ahLst/>
            <a:cxnLst/>
            <a:rect l="l" t="t" r="r" b="b"/>
            <a:pathLst>
              <a:path w="0" h="619125">
                <a:moveTo>
                  <a:pt x="0" y="61874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810000" y="309829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 h="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924300" y="2449067"/>
            <a:ext cx="0" cy="649605"/>
          </a:xfrm>
          <a:custGeom>
            <a:avLst/>
            <a:gdLst/>
            <a:ahLst/>
            <a:cxnLst/>
            <a:rect l="l" t="t" r="r" b="b"/>
            <a:pathLst>
              <a:path w="0" h="649605">
                <a:moveTo>
                  <a:pt x="0" y="6492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810000" y="32720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998976" y="2653283"/>
            <a:ext cx="0" cy="619125"/>
          </a:xfrm>
          <a:custGeom>
            <a:avLst/>
            <a:gdLst/>
            <a:ahLst/>
            <a:cxnLst/>
            <a:rect l="l" t="t" r="r" b="b"/>
            <a:pathLst>
              <a:path w="0" h="619125">
                <a:moveTo>
                  <a:pt x="0" y="61874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385304" y="309829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 h="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499604" y="2449067"/>
            <a:ext cx="0" cy="649605"/>
          </a:xfrm>
          <a:custGeom>
            <a:avLst/>
            <a:gdLst/>
            <a:ahLst/>
            <a:cxnLst/>
            <a:rect l="l" t="t" r="r" b="b"/>
            <a:pathLst>
              <a:path w="0" h="649605">
                <a:moveTo>
                  <a:pt x="0" y="6492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385304" y="32720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574280" y="2653283"/>
            <a:ext cx="0" cy="619125"/>
          </a:xfrm>
          <a:custGeom>
            <a:avLst/>
            <a:gdLst/>
            <a:ahLst/>
            <a:cxnLst/>
            <a:rect l="l" t="t" r="r" b="b"/>
            <a:pathLst>
              <a:path w="0" h="619125">
                <a:moveTo>
                  <a:pt x="0" y="61874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777484" y="1754123"/>
            <a:ext cx="0" cy="955675"/>
          </a:xfrm>
          <a:custGeom>
            <a:avLst/>
            <a:gdLst/>
            <a:ahLst/>
            <a:cxnLst/>
            <a:rect l="l" t="t" r="r" b="b"/>
            <a:pathLst>
              <a:path w="0" h="955675">
                <a:moveTo>
                  <a:pt x="0" y="95554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012179" y="1958339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587240" y="1743455"/>
            <a:ext cx="0" cy="955675"/>
          </a:xfrm>
          <a:custGeom>
            <a:avLst/>
            <a:gdLst/>
            <a:ahLst/>
            <a:cxnLst/>
            <a:rect l="l" t="t" r="r" b="b"/>
            <a:pathLst>
              <a:path w="0" h="955675">
                <a:moveTo>
                  <a:pt x="0" y="95554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823459" y="1947672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389376" y="1741932"/>
            <a:ext cx="0" cy="955675"/>
          </a:xfrm>
          <a:custGeom>
            <a:avLst/>
            <a:gdLst/>
            <a:ahLst/>
            <a:cxnLst/>
            <a:rect l="l" t="t" r="r" b="b"/>
            <a:pathLst>
              <a:path w="0" h="955675">
                <a:moveTo>
                  <a:pt x="0" y="955547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624071" y="1946148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7880984" y="2275992"/>
            <a:ext cx="187325" cy="4641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8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D0  D1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292" y="379221"/>
            <a:ext cx="52158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Memory Map and</a:t>
            </a:r>
            <a:r>
              <a:rPr dirty="0" spc="-40"/>
              <a:t> </a:t>
            </a:r>
            <a:r>
              <a:rPr dirty="0" spc="-5"/>
              <a:t>Addresses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090930"/>
            <a:ext cx="7616190" cy="1611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6235" algn="l"/>
              </a:tabLst>
            </a:pPr>
            <a:r>
              <a:rPr dirty="0" sz="2600" spc="5">
                <a:latin typeface="Arial"/>
                <a:cs typeface="Arial"/>
              </a:rPr>
              <a:t>The </a:t>
            </a:r>
            <a:r>
              <a:rPr dirty="0" sz="2600" spc="-5">
                <a:latin typeface="Arial"/>
                <a:cs typeface="Arial"/>
              </a:rPr>
              <a:t>memory </a:t>
            </a:r>
            <a:r>
              <a:rPr dirty="0" sz="2600">
                <a:latin typeface="Arial"/>
                <a:cs typeface="Arial"/>
              </a:rPr>
              <a:t>map </a:t>
            </a:r>
            <a:r>
              <a:rPr dirty="0" sz="2600" spc="-10">
                <a:latin typeface="Arial"/>
                <a:cs typeface="Arial"/>
              </a:rPr>
              <a:t>is </a:t>
            </a:r>
            <a:r>
              <a:rPr dirty="0" sz="2600">
                <a:latin typeface="Arial"/>
                <a:cs typeface="Arial"/>
              </a:rPr>
              <a:t>a </a:t>
            </a:r>
            <a:r>
              <a:rPr dirty="0" sz="2600" spc="-5">
                <a:latin typeface="Arial"/>
                <a:cs typeface="Arial"/>
              </a:rPr>
              <a:t>picture </a:t>
            </a:r>
            <a:r>
              <a:rPr dirty="0" sz="2600">
                <a:latin typeface="Arial"/>
                <a:cs typeface="Arial"/>
              </a:rPr>
              <a:t>representation of  the address range and </a:t>
            </a:r>
            <a:r>
              <a:rPr dirty="0" sz="2600" spc="-5">
                <a:latin typeface="Arial"/>
                <a:cs typeface="Arial"/>
              </a:rPr>
              <a:t>shows </a:t>
            </a:r>
            <a:r>
              <a:rPr dirty="0" sz="2600">
                <a:latin typeface="Arial"/>
                <a:cs typeface="Arial"/>
              </a:rPr>
              <a:t>where the different  </a:t>
            </a:r>
            <a:r>
              <a:rPr dirty="0" sz="2600" spc="-5">
                <a:latin typeface="Arial"/>
                <a:cs typeface="Arial"/>
              </a:rPr>
              <a:t>memory </a:t>
            </a:r>
            <a:r>
              <a:rPr dirty="0" sz="2600">
                <a:latin typeface="Arial"/>
                <a:cs typeface="Arial"/>
              </a:rPr>
              <a:t>chips are located within the address  range.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7348" y="2675381"/>
            <a:ext cx="3060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0000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2620" y="5723940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FFFF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9172" y="2845307"/>
            <a:ext cx="76200" cy="2857500"/>
          </a:xfrm>
          <a:custGeom>
            <a:avLst/>
            <a:gdLst/>
            <a:ahLst/>
            <a:cxnLst/>
            <a:rect l="l" t="t" r="r" b="b"/>
            <a:pathLst>
              <a:path w="76200" h="2857500">
                <a:moveTo>
                  <a:pt x="31750" y="2781300"/>
                </a:moveTo>
                <a:lnTo>
                  <a:pt x="0" y="2781300"/>
                </a:lnTo>
                <a:lnTo>
                  <a:pt x="38100" y="2857500"/>
                </a:lnTo>
                <a:lnTo>
                  <a:pt x="69850" y="2794000"/>
                </a:lnTo>
                <a:lnTo>
                  <a:pt x="31750" y="2794000"/>
                </a:lnTo>
                <a:lnTo>
                  <a:pt x="31750" y="2781300"/>
                </a:lnTo>
                <a:close/>
              </a:path>
              <a:path w="76200" h="2857500">
                <a:moveTo>
                  <a:pt x="44450" y="63500"/>
                </a:moveTo>
                <a:lnTo>
                  <a:pt x="31750" y="63500"/>
                </a:lnTo>
                <a:lnTo>
                  <a:pt x="31750" y="2794000"/>
                </a:lnTo>
                <a:lnTo>
                  <a:pt x="44450" y="2794000"/>
                </a:lnTo>
                <a:lnTo>
                  <a:pt x="44450" y="63500"/>
                </a:lnTo>
                <a:close/>
              </a:path>
              <a:path w="76200" h="2857500">
                <a:moveTo>
                  <a:pt x="76200" y="2781300"/>
                </a:moveTo>
                <a:lnTo>
                  <a:pt x="44450" y="2781300"/>
                </a:lnTo>
                <a:lnTo>
                  <a:pt x="44450" y="2794000"/>
                </a:lnTo>
                <a:lnTo>
                  <a:pt x="69850" y="2794000"/>
                </a:lnTo>
                <a:lnTo>
                  <a:pt x="76200" y="2781300"/>
                </a:lnTo>
                <a:close/>
              </a:path>
              <a:path w="76200" h="28575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575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91155" y="3531108"/>
            <a:ext cx="304800" cy="1428115"/>
          </a:xfrm>
          <a:custGeom>
            <a:avLst/>
            <a:gdLst/>
            <a:ahLst/>
            <a:cxnLst/>
            <a:rect l="l" t="t" r="r" b="b"/>
            <a:pathLst>
              <a:path w="304800" h="1428114">
                <a:moveTo>
                  <a:pt x="0" y="1427988"/>
                </a:moveTo>
                <a:lnTo>
                  <a:pt x="304800" y="1427988"/>
                </a:lnTo>
                <a:lnTo>
                  <a:pt x="304800" y="0"/>
                </a:lnTo>
                <a:lnTo>
                  <a:pt x="0" y="0"/>
                </a:lnTo>
                <a:lnTo>
                  <a:pt x="0" y="1427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34970" y="3632319"/>
            <a:ext cx="224790" cy="12496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>
                <a:latin typeface="Arial"/>
                <a:cs typeface="Arial"/>
              </a:rPr>
              <a:t>Address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Range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98292" y="2712720"/>
          <a:ext cx="1297305" cy="314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335"/>
              </a:tblGrid>
              <a:tr h="521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EPROM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RAM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</a:tr>
              <a:tr h="595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RAM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68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RAM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RAM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486402" y="2662554"/>
            <a:ext cx="3060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0000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6402" y="4199635"/>
            <a:ext cx="335280" cy="685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8FFF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dirty="0" sz="1000" spc="-10">
                <a:latin typeface="Arial"/>
                <a:cs typeface="Arial"/>
              </a:rPr>
              <a:t>9000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>
              <a:lnSpc>
                <a:spcPts val="1000"/>
              </a:lnSpc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FF  </a:t>
            </a:r>
            <a:r>
              <a:rPr dirty="0" sz="1000" spc="-10">
                <a:latin typeface="Arial"/>
                <a:cs typeface="Arial"/>
              </a:rPr>
              <a:t>A400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69764" y="2755392"/>
            <a:ext cx="76200" cy="445134"/>
          </a:xfrm>
          <a:custGeom>
            <a:avLst/>
            <a:gdLst/>
            <a:ahLst/>
            <a:cxnLst/>
            <a:rect l="l" t="t" r="r" b="b"/>
            <a:pathLst>
              <a:path w="76200" h="445135">
                <a:moveTo>
                  <a:pt x="31750" y="368808"/>
                </a:moveTo>
                <a:lnTo>
                  <a:pt x="0" y="368808"/>
                </a:lnTo>
                <a:lnTo>
                  <a:pt x="38100" y="445008"/>
                </a:lnTo>
                <a:lnTo>
                  <a:pt x="69850" y="381508"/>
                </a:lnTo>
                <a:lnTo>
                  <a:pt x="31750" y="381508"/>
                </a:lnTo>
                <a:lnTo>
                  <a:pt x="31750" y="368808"/>
                </a:lnTo>
                <a:close/>
              </a:path>
              <a:path w="76200" h="445135">
                <a:moveTo>
                  <a:pt x="44450" y="63500"/>
                </a:moveTo>
                <a:lnTo>
                  <a:pt x="31750" y="63500"/>
                </a:lnTo>
                <a:lnTo>
                  <a:pt x="31750" y="381508"/>
                </a:lnTo>
                <a:lnTo>
                  <a:pt x="44450" y="381508"/>
                </a:lnTo>
                <a:lnTo>
                  <a:pt x="44450" y="63500"/>
                </a:lnTo>
                <a:close/>
              </a:path>
              <a:path w="76200" h="445135">
                <a:moveTo>
                  <a:pt x="76200" y="368808"/>
                </a:moveTo>
                <a:lnTo>
                  <a:pt x="44450" y="368808"/>
                </a:lnTo>
                <a:lnTo>
                  <a:pt x="44450" y="381508"/>
                </a:lnTo>
                <a:lnTo>
                  <a:pt x="69850" y="381508"/>
                </a:lnTo>
                <a:lnTo>
                  <a:pt x="76200" y="368808"/>
                </a:lnTo>
                <a:close/>
              </a:path>
              <a:path w="76200" h="44513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4513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69764" y="3378708"/>
            <a:ext cx="76200" cy="375285"/>
          </a:xfrm>
          <a:custGeom>
            <a:avLst/>
            <a:gdLst/>
            <a:ahLst/>
            <a:cxnLst/>
            <a:rect l="l" t="t" r="r" b="b"/>
            <a:pathLst>
              <a:path w="76200" h="375285">
                <a:moveTo>
                  <a:pt x="31750" y="298703"/>
                </a:moveTo>
                <a:lnTo>
                  <a:pt x="0" y="298703"/>
                </a:lnTo>
                <a:lnTo>
                  <a:pt x="38100" y="374903"/>
                </a:lnTo>
                <a:lnTo>
                  <a:pt x="69850" y="311403"/>
                </a:lnTo>
                <a:lnTo>
                  <a:pt x="31750" y="311403"/>
                </a:lnTo>
                <a:lnTo>
                  <a:pt x="31750" y="298703"/>
                </a:lnTo>
                <a:close/>
              </a:path>
              <a:path w="76200" h="375285">
                <a:moveTo>
                  <a:pt x="44450" y="63500"/>
                </a:moveTo>
                <a:lnTo>
                  <a:pt x="31750" y="63500"/>
                </a:lnTo>
                <a:lnTo>
                  <a:pt x="31750" y="311403"/>
                </a:lnTo>
                <a:lnTo>
                  <a:pt x="44450" y="311403"/>
                </a:lnTo>
                <a:lnTo>
                  <a:pt x="44450" y="63500"/>
                </a:lnTo>
                <a:close/>
              </a:path>
              <a:path w="76200" h="375285">
                <a:moveTo>
                  <a:pt x="76200" y="298703"/>
                </a:moveTo>
                <a:lnTo>
                  <a:pt x="44450" y="298703"/>
                </a:lnTo>
                <a:lnTo>
                  <a:pt x="44450" y="311403"/>
                </a:lnTo>
                <a:lnTo>
                  <a:pt x="69850" y="311403"/>
                </a:lnTo>
                <a:lnTo>
                  <a:pt x="76200" y="298703"/>
                </a:lnTo>
                <a:close/>
              </a:path>
              <a:path w="76200" h="3752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752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69764" y="3771900"/>
            <a:ext cx="76200" cy="597535"/>
          </a:xfrm>
          <a:custGeom>
            <a:avLst/>
            <a:gdLst/>
            <a:ahLst/>
            <a:cxnLst/>
            <a:rect l="l" t="t" r="r" b="b"/>
            <a:pathLst>
              <a:path w="76200" h="597535">
                <a:moveTo>
                  <a:pt x="31750" y="521207"/>
                </a:moveTo>
                <a:lnTo>
                  <a:pt x="0" y="521207"/>
                </a:lnTo>
                <a:lnTo>
                  <a:pt x="38100" y="597407"/>
                </a:lnTo>
                <a:lnTo>
                  <a:pt x="69850" y="533907"/>
                </a:lnTo>
                <a:lnTo>
                  <a:pt x="31750" y="533907"/>
                </a:lnTo>
                <a:lnTo>
                  <a:pt x="31750" y="521207"/>
                </a:lnTo>
                <a:close/>
              </a:path>
              <a:path w="76200" h="597535">
                <a:moveTo>
                  <a:pt x="44450" y="63500"/>
                </a:moveTo>
                <a:lnTo>
                  <a:pt x="31750" y="63500"/>
                </a:lnTo>
                <a:lnTo>
                  <a:pt x="31750" y="533907"/>
                </a:lnTo>
                <a:lnTo>
                  <a:pt x="44450" y="533907"/>
                </a:lnTo>
                <a:lnTo>
                  <a:pt x="44450" y="63500"/>
                </a:lnTo>
                <a:close/>
              </a:path>
              <a:path w="76200" h="597535">
                <a:moveTo>
                  <a:pt x="76200" y="521207"/>
                </a:moveTo>
                <a:lnTo>
                  <a:pt x="44450" y="521207"/>
                </a:lnTo>
                <a:lnTo>
                  <a:pt x="44450" y="533907"/>
                </a:lnTo>
                <a:lnTo>
                  <a:pt x="69850" y="533907"/>
                </a:lnTo>
                <a:lnTo>
                  <a:pt x="76200" y="521207"/>
                </a:lnTo>
                <a:close/>
              </a:path>
              <a:path w="76200" h="59753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9753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69764" y="4355591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31750" y="266699"/>
                </a:moveTo>
                <a:lnTo>
                  <a:pt x="0" y="266699"/>
                </a:lnTo>
                <a:lnTo>
                  <a:pt x="38100" y="342899"/>
                </a:lnTo>
                <a:lnTo>
                  <a:pt x="69850" y="279399"/>
                </a:lnTo>
                <a:lnTo>
                  <a:pt x="31750" y="279399"/>
                </a:lnTo>
                <a:lnTo>
                  <a:pt x="31750" y="266699"/>
                </a:lnTo>
                <a:close/>
              </a:path>
              <a:path w="76200" h="342900">
                <a:moveTo>
                  <a:pt x="44450" y="63499"/>
                </a:moveTo>
                <a:lnTo>
                  <a:pt x="31750" y="63499"/>
                </a:lnTo>
                <a:lnTo>
                  <a:pt x="31750" y="279399"/>
                </a:lnTo>
                <a:lnTo>
                  <a:pt x="44450" y="279399"/>
                </a:lnTo>
                <a:lnTo>
                  <a:pt x="44450" y="63499"/>
                </a:lnTo>
                <a:close/>
              </a:path>
              <a:path w="76200" h="342900">
                <a:moveTo>
                  <a:pt x="76200" y="266699"/>
                </a:moveTo>
                <a:lnTo>
                  <a:pt x="44450" y="266699"/>
                </a:lnTo>
                <a:lnTo>
                  <a:pt x="44450" y="279399"/>
                </a:lnTo>
                <a:lnTo>
                  <a:pt x="69850" y="279399"/>
                </a:lnTo>
                <a:lnTo>
                  <a:pt x="76200" y="266699"/>
                </a:lnTo>
                <a:close/>
              </a:path>
              <a:path w="76200" h="342900">
                <a:moveTo>
                  <a:pt x="38100" y="0"/>
                </a:moveTo>
                <a:lnTo>
                  <a:pt x="0" y="76199"/>
                </a:lnTo>
                <a:lnTo>
                  <a:pt x="31750" y="76199"/>
                </a:lnTo>
                <a:lnTo>
                  <a:pt x="3175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342900">
                <a:moveTo>
                  <a:pt x="69850" y="63499"/>
                </a:moveTo>
                <a:lnTo>
                  <a:pt x="44450" y="63499"/>
                </a:lnTo>
                <a:lnTo>
                  <a:pt x="4445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69764" y="4706111"/>
            <a:ext cx="76200" cy="982980"/>
          </a:xfrm>
          <a:custGeom>
            <a:avLst/>
            <a:gdLst/>
            <a:ahLst/>
            <a:cxnLst/>
            <a:rect l="l" t="t" r="r" b="b"/>
            <a:pathLst>
              <a:path w="76200" h="982979">
                <a:moveTo>
                  <a:pt x="31750" y="906779"/>
                </a:moveTo>
                <a:lnTo>
                  <a:pt x="0" y="906779"/>
                </a:lnTo>
                <a:lnTo>
                  <a:pt x="38100" y="982979"/>
                </a:lnTo>
                <a:lnTo>
                  <a:pt x="69850" y="919479"/>
                </a:lnTo>
                <a:lnTo>
                  <a:pt x="31750" y="919479"/>
                </a:lnTo>
                <a:lnTo>
                  <a:pt x="31750" y="906779"/>
                </a:lnTo>
                <a:close/>
              </a:path>
              <a:path w="76200" h="982979">
                <a:moveTo>
                  <a:pt x="44450" y="63500"/>
                </a:moveTo>
                <a:lnTo>
                  <a:pt x="31750" y="63500"/>
                </a:lnTo>
                <a:lnTo>
                  <a:pt x="31750" y="919479"/>
                </a:lnTo>
                <a:lnTo>
                  <a:pt x="44450" y="919479"/>
                </a:lnTo>
                <a:lnTo>
                  <a:pt x="44450" y="63500"/>
                </a:lnTo>
                <a:close/>
              </a:path>
              <a:path w="76200" h="982979">
                <a:moveTo>
                  <a:pt x="76200" y="906779"/>
                </a:moveTo>
                <a:lnTo>
                  <a:pt x="44450" y="906779"/>
                </a:lnTo>
                <a:lnTo>
                  <a:pt x="44450" y="919479"/>
                </a:lnTo>
                <a:lnTo>
                  <a:pt x="69850" y="919479"/>
                </a:lnTo>
                <a:lnTo>
                  <a:pt x="76200" y="906779"/>
                </a:lnTo>
                <a:close/>
              </a:path>
              <a:path w="76200" h="98297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8297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86402" y="2831084"/>
            <a:ext cx="2996565" cy="1339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867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Address Range </a:t>
            </a:r>
            <a:r>
              <a:rPr dirty="0" sz="1200">
                <a:latin typeface="Arial"/>
                <a:cs typeface="Arial"/>
              </a:rPr>
              <a:t>of EPROM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Chip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5">
                <a:latin typeface="Arial"/>
                <a:cs typeface="Arial"/>
              </a:rPr>
              <a:t>3FFF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15"/>
              </a:lnSpc>
              <a:spcBef>
                <a:spcPts val="200"/>
              </a:spcBef>
            </a:pPr>
            <a:r>
              <a:rPr dirty="0" sz="1000" spc="-10">
                <a:latin typeface="Arial"/>
                <a:cs typeface="Arial"/>
              </a:rPr>
              <a:t>4400</a:t>
            </a:r>
            <a:endParaRPr sz="1000">
              <a:latin typeface="Arial"/>
              <a:cs typeface="Arial"/>
            </a:endParaRPr>
          </a:p>
          <a:p>
            <a:pPr marL="788670">
              <a:lnSpc>
                <a:spcPts val="1355"/>
              </a:lnSpc>
            </a:pPr>
            <a:r>
              <a:rPr dirty="0" sz="1200">
                <a:latin typeface="Arial"/>
                <a:cs typeface="Arial"/>
              </a:rPr>
              <a:t>Address </a:t>
            </a:r>
            <a:r>
              <a:rPr dirty="0" sz="1200" spc="-5">
                <a:latin typeface="Arial"/>
                <a:cs typeface="Arial"/>
              </a:rPr>
              <a:t>Range </a:t>
            </a:r>
            <a:r>
              <a:rPr dirty="0" sz="1200">
                <a:latin typeface="Arial"/>
                <a:cs typeface="Arial"/>
              </a:rPr>
              <a:t>of 1</a:t>
            </a:r>
            <a:r>
              <a:rPr dirty="0" baseline="24305" sz="1200">
                <a:latin typeface="Arial"/>
                <a:cs typeface="Arial"/>
              </a:rPr>
              <a:t>st </a:t>
            </a:r>
            <a:r>
              <a:rPr dirty="0" sz="1200">
                <a:latin typeface="Arial"/>
                <a:cs typeface="Arial"/>
              </a:rPr>
              <a:t>RAM</a:t>
            </a:r>
            <a:r>
              <a:rPr dirty="0" sz="1200" spc="-2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Chip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  <a:spcBef>
                <a:spcPts val="30"/>
              </a:spcBef>
            </a:pPr>
            <a:r>
              <a:rPr dirty="0" sz="1000" spc="-5">
                <a:latin typeface="Arial"/>
                <a:cs typeface="Arial"/>
              </a:rPr>
              <a:t>5FFF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dirty="0" sz="1000" spc="-10">
                <a:latin typeface="Arial"/>
                <a:cs typeface="Arial"/>
              </a:rPr>
              <a:t>6000</a:t>
            </a:r>
            <a:endParaRPr sz="1000">
              <a:latin typeface="Arial"/>
              <a:cs typeface="Arial"/>
            </a:endParaRPr>
          </a:p>
          <a:p>
            <a:pPr marL="788670">
              <a:lnSpc>
                <a:spcPct val="100000"/>
              </a:lnSpc>
              <a:spcBef>
                <a:spcPts val="530"/>
              </a:spcBef>
            </a:pPr>
            <a:r>
              <a:rPr dirty="0" sz="1200" spc="-5">
                <a:latin typeface="Arial"/>
                <a:cs typeface="Arial"/>
              </a:rPr>
              <a:t>Address Range </a:t>
            </a:r>
            <a:r>
              <a:rPr dirty="0" sz="1200">
                <a:latin typeface="Arial"/>
                <a:cs typeface="Arial"/>
              </a:rPr>
              <a:t>of 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baseline="24305" sz="1200" spc="-7">
                <a:latin typeface="Arial"/>
                <a:cs typeface="Arial"/>
              </a:rPr>
              <a:t>nd </a:t>
            </a:r>
            <a:r>
              <a:rPr dirty="0" sz="1200">
                <a:latin typeface="Arial"/>
                <a:cs typeface="Arial"/>
              </a:rPr>
              <a:t>RAM</a:t>
            </a:r>
            <a:r>
              <a:rPr dirty="0" sz="1200" spc="-1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Chip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18" name="object 18"/>
          <p:cNvSpPr txBox="1"/>
          <p:nvPr/>
        </p:nvSpPr>
        <p:spPr>
          <a:xfrm>
            <a:off x="5262753" y="4406010"/>
            <a:ext cx="2197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Address Range </a:t>
            </a:r>
            <a:r>
              <a:rPr dirty="0" sz="1200">
                <a:latin typeface="Arial"/>
                <a:cs typeface="Arial"/>
              </a:rPr>
              <a:t>of </a:t>
            </a:r>
            <a:r>
              <a:rPr dirty="0" sz="1200" spc="-5">
                <a:latin typeface="Arial"/>
                <a:cs typeface="Arial"/>
              </a:rPr>
              <a:t>3</a:t>
            </a:r>
            <a:r>
              <a:rPr dirty="0" baseline="24305" sz="1200" spc="-7">
                <a:latin typeface="Arial"/>
                <a:cs typeface="Arial"/>
              </a:rPr>
              <a:t>rd </a:t>
            </a:r>
            <a:r>
              <a:rPr dirty="0" sz="1200">
                <a:latin typeface="Arial"/>
                <a:cs typeface="Arial"/>
              </a:rPr>
              <a:t>RAM</a:t>
            </a:r>
            <a:r>
              <a:rPr dirty="0" sz="1200" spc="-1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Chip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86402" y="5053965"/>
            <a:ext cx="2969260" cy="695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867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Address Range </a:t>
            </a:r>
            <a:r>
              <a:rPr dirty="0" sz="1200">
                <a:latin typeface="Arial"/>
                <a:cs typeface="Arial"/>
              </a:rPr>
              <a:t>of 4</a:t>
            </a:r>
            <a:r>
              <a:rPr dirty="0" baseline="24305" sz="1200">
                <a:latin typeface="Arial"/>
                <a:cs typeface="Arial"/>
              </a:rPr>
              <a:t>th </a:t>
            </a:r>
            <a:r>
              <a:rPr dirty="0" sz="1200">
                <a:latin typeface="Arial"/>
                <a:cs typeface="Arial"/>
              </a:rPr>
              <a:t>RAM</a:t>
            </a:r>
            <a:r>
              <a:rPr dirty="0" sz="1200" spc="-1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Chip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000" spc="-5">
                <a:latin typeface="Arial"/>
                <a:cs typeface="Arial"/>
              </a:rPr>
              <a:t>F7FF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9932" y="379221"/>
            <a:ext cx="56432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</a:t>
            </a:r>
            <a:r>
              <a:rPr dirty="0" spc="-5"/>
              <a:t>8085 and Address</a:t>
            </a:r>
            <a:r>
              <a:rPr dirty="0" spc="-80"/>
              <a:t> </a:t>
            </a:r>
            <a:r>
              <a:rPr dirty="0" spc="-5"/>
              <a:t>Ranges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64540" y="1467053"/>
            <a:ext cx="1913889" cy="54165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  <a:tab pos="1163320" algn="l"/>
              </a:tabLst>
            </a:pPr>
            <a:r>
              <a:rPr dirty="0" sz="2600" spc="5">
                <a:latin typeface="Arial"/>
                <a:cs typeface="Arial"/>
              </a:rPr>
              <a:t>Th</a:t>
            </a:r>
            <a:r>
              <a:rPr dirty="0" sz="2600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8085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7726" y="1566418"/>
            <a:ext cx="431927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3590" algn="l"/>
                <a:tab pos="1387475" algn="l"/>
                <a:tab pos="2800350" algn="l"/>
                <a:tab pos="3809365" algn="l"/>
              </a:tabLst>
            </a:pPr>
            <a:r>
              <a:rPr dirty="0" sz="2600" spc="5">
                <a:latin typeface="Arial"/>
                <a:cs typeface="Arial"/>
              </a:rPr>
              <a:t>ha</a:t>
            </a:r>
            <a:r>
              <a:rPr dirty="0" sz="2600">
                <a:latin typeface="Arial"/>
                <a:cs typeface="Arial"/>
              </a:rPr>
              <a:t>s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16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5">
                <a:latin typeface="Arial"/>
                <a:cs typeface="Arial"/>
              </a:rPr>
              <a:t>d</a:t>
            </a:r>
            <a:r>
              <a:rPr dirty="0" sz="2600">
                <a:latin typeface="Arial"/>
                <a:cs typeface="Arial"/>
              </a:rPr>
              <a:t>dress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line</a:t>
            </a:r>
            <a:r>
              <a:rPr dirty="0" sz="2600" spc="10">
                <a:latin typeface="Arial"/>
                <a:cs typeface="Arial"/>
              </a:rPr>
              <a:t>s</a:t>
            </a:r>
            <a:r>
              <a:rPr dirty="0" sz="2600">
                <a:latin typeface="Arial"/>
                <a:cs typeface="Arial"/>
              </a:rPr>
              <a:t>.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So,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8069" y="1566418"/>
            <a:ext cx="96075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3384" algn="l"/>
              </a:tabLst>
            </a:pPr>
            <a:r>
              <a:rPr dirty="0" sz="2600" spc="-5">
                <a:latin typeface="Arial"/>
                <a:cs typeface="Arial"/>
              </a:rPr>
              <a:t>i</a:t>
            </a:r>
            <a:r>
              <a:rPr dirty="0" sz="2600">
                <a:latin typeface="Arial"/>
                <a:cs typeface="Arial"/>
              </a:rPr>
              <a:t>t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c</a:t>
            </a:r>
            <a:r>
              <a:rPr dirty="0" sz="2600" spc="5">
                <a:latin typeface="Arial"/>
                <a:cs typeface="Arial"/>
              </a:rPr>
              <a:t>a</a:t>
            </a:r>
            <a:r>
              <a:rPr dirty="0" sz="260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744" y="1963038"/>
            <a:ext cx="7273925" cy="4044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latin typeface="Arial"/>
                <a:cs typeface="Arial"/>
              </a:rPr>
              <a:t>address a total of 64K memory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locations.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algn="just" marL="413384" marR="7620" indent="-286385">
              <a:lnSpc>
                <a:spcPct val="100000"/>
              </a:lnSpc>
              <a:spcBef>
                <a:spcPts val="5"/>
              </a:spcBef>
              <a:buClr>
                <a:srgbClr val="FF0066"/>
              </a:buClr>
              <a:buChar char="–"/>
              <a:tabLst>
                <a:tab pos="414020" algn="l"/>
              </a:tabLst>
            </a:pPr>
            <a:r>
              <a:rPr dirty="0" sz="2400" spc="-5">
                <a:latin typeface="Arial"/>
                <a:cs typeface="Arial"/>
              </a:rPr>
              <a:t>If we use memory chips with 1K locations each,  </a:t>
            </a:r>
            <a:r>
              <a:rPr dirty="0" sz="2400">
                <a:latin typeface="Arial"/>
                <a:cs typeface="Arial"/>
              </a:rPr>
              <a:t>then </a:t>
            </a:r>
            <a:r>
              <a:rPr dirty="0" sz="2400" spc="-5">
                <a:latin typeface="Arial"/>
                <a:cs typeface="Arial"/>
              </a:rPr>
              <a:t>we will need 64 </a:t>
            </a:r>
            <a:r>
              <a:rPr dirty="0" sz="2400">
                <a:latin typeface="Arial"/>
                <a:cs typeface="Arial"/>
              </a:rPr>
              <a:t>such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chips.</a:t>
            </a:r>
            <a:endParaRPr sz="2400">
              <a:latin typeface="Arial"/>
              <a:cs typeface="Arial"/>
            </a:endParaRPr>
          </a:p>
          <a:p>
            <a:pPr algn="just" marL="413384" marR="5080" indent="-286385">
              <a:lnSpc>
                <a:spcPct val="100000"/>
              </a:lnSpc>
              <a:spcBef>
                <a:spcPts val="575"/>
              </a:spcBef>
              <a:buClr>
                <a:srgbClr val="FF0066"/>
              </a:buClr>
              <a:buChar char="–"/>
              <a:tabLst>
                <a:tab pos="414020" algn="l"/>
              </a:tabLst>
            </a:pPr>
            <a:r>
              <a:rPr dirty="0" sz="2400" spc="-5">
                <a:latin typeface="Arial"/>
                <a:cs typeface="Arial"/>
              </a:rPr>
              <a:t>The 1K memory chip needs 10 address lines </a:t>
            </a:r>
            <a:r>
              <a:rPr dirty="0" sz="2400">
                <a:latin typeface="Arial"/>
                <a:cs typeface="Arial"/>
              </a:rPr>
              <a:t>to  individually </a:t>
            </a:r>
            <a:r>
              <a:rPr dirty="0" sz="2400" spc="-5">
                <a:latin typeface="Arial"/>
                <a:cs typeface="Arial"/>
              </a:rPr>
              <a:t>identify the 1K locations. </a:t>
            </a:r>
            <a:r>
              <a:rPr dirty="0" sz="2400">
                <a:latin typeface="Arial"/>
                <a:cs typeface="Arial"/>
              </a:rPr>
              <a:t>(log</a:t>
            </a:r>
            <a:r>
              <a:rPr dirty="0" baseline="-29513" sz="2400">
                <a:latin typeface="Arial"/>
                <a:cs typeface="Arial"/>
              </a:rPr>
              <a:t>2</a:t>
            </a:r>
            <a:r>
              <a:rPr dirty="0" sz="2400">
                <a:latin typeface="Arial"/>
                <a:cs typeface="Arial"/>
              </a:rPr>
              <a:t>1024 =  </a:t>
            </a:r>
            <a:r>
              <a:rPr dirty="0" sz="2400" spc="-5">
                <a:latin typeface="Arial"/>
                <a:cs typeface="Arial"/>
              </a:rPr>
              <a:t>10)</a:t>
            </a:r>
            <a:endParaRPr sz="2400">
              <a:latin typeface="Arial"/>
              <a:cs typeface="Arial"/>
            </a:endParaRPr>
          </a:p>
          <a:p>
            <a:pPr algn="just" marL="413384" marR="5715" indent="-286385">
              <a:lnSpc>
                <a:spcPct val="100000"/>
              </a:lnSpc>
              <a:spcBef>
                <a:spcPts val="575"/>
              </a:spcBef>
              <a:buClr>
                <a:srgbClr val="FF0066"/>
              </a:buClr>
              <a:buChar char="–"/>
              <a:tabLst>
                <a:tab pos="414020" algn="l"/>
              </a:tabLst>
            </a:pPr>
            <a:r>
              <a:rPr dirty="0" sz="2400" spc="-5">
                <a:latin typeface="Arial"/>
                <a:cs typeface="Arial"/>
              </a:rPr>
              <a:t>That leaves </a:t>
            </a:r>
            <a:r>
              <a:rPr dirty="0" sz="2400">
                <a:latin typeface="Arial"/>
                <a:cs typeface="Arial"/>
              </a:rPr>
              <a:t>6 address </a:t>
            </a:r>
            <a:r>
              <a:rPr dirty="0" sz="2400" spc="-5">
                <a:latin typeface="Arial"/>
                <a:cs typeface="Arial"/>
              </a:rPr>
              <a:t>lines </a:t>
            </a:r>
            <a:r>
              <a:rPr dirty="0" sz="2400">
                <a:latin typeface="Arial"/>
                <a:cs typeface="Arial"/>
              </a:rPr>
              <a:t>which </a:t>
            </a:r>
            <a:r>
              <a:rPr dirty="0" sz="2400" spc="-5">
                <a:latin typeface="Arial"/>
                <a:cs typeface="Arial"/>
              </a:rPr>
              <a:t>is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exact  number </a:t>
            </a:r>
            <a:r>
              <a:rPr dirty="0" sz="2400">
                <a:latin typeface="Arial"/>
                <a:cs typeface="Arial"/>
              </a:rPr>
              <a:t>needed for </a:t>
            </a:r>
            <a:r>
              <a:rPr dirty="0" sz="2400" spc="-5">
                <a:latin typeface="Arial"/>
                <a:cs typeface="Arial"/>
              </a:rPr>
              <a:t>selecting between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10">
                <a:latin typeface="Arial"/>
                <a:cs typeface="Arial"/>
              </a:rPr>
              <a:t>64  </a:t>
            </a:r>
            <a:r>
              <a:rPr dirty="0" sz="2400" spc="-5">
                <a:latin typeface="Arial"/>
                <a:cs typeface="Arial"/>
              </a:rPr>
              <a:t>different chips (log</a:t>
            </a:r>
            <a:r>
              <a:rPr dirty="0" baseline="-29513" sz="2400" spc="-7">
                <a:latin typeface="Arial"/>
                <a:cs typeface="Arial"/>
              </a:rPr>
              <a:t>2</a:t>
            </a:r>
            <a:r>
              <a:rPr dirty="0" sz="2400" spc="-5">
                <a:latin typeface="Arial"/>
                <a:cs typeface="Arial"/>
              </a:rPr>
              <a:t>64 </a:t>
            </a:r>
            <a:r>
              <a:rPr dirty="0" sz="2400">
                <a:latin typeface="Arial"/>
                <a:cs typeface="Arial"/>
              </a:rPr>
              <a:t>=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6).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9932" y="379221"/>
            <a:ext cx="56432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</a:t>
            </a:r>
            <a:r>
              <a:rPr dirty="0" spc="-5"/>
              <a:t>8085 and Address</a:t>
            </a:r>
            <a:r>
              <a:rPr dirty="0" spc="-80"/>
              <a:t> </a:t>
            </a:r>
            <a:r>
              <a:rPr dirty="0" spc="-5"/>
              <a:t>Ranges</a:t>
            </a:r>
          </a:p>
        </p:txBody>
      </p:sp>
      <p:sp>
        <p:nvSpPr>
          <p:cNvPr id="3" name="object 3"/>
          <p:cNvSpPr/>
          <p:nvPr/>
        </p:nvSpPr>
        <p:spPr>
          <a:xfrm>
            <a:off x="917447" y="2869692"/>
            <a:ext cx="3238500" cy="76200"/>
          </a:xfrm>
          <a:custGeom>
            <a:avLst/>
            <a:gdLst/>
            <a:ahLst/>
            <a:cxnLst/>
            <a:rect l="l" t="t" r="r" b="b"/>
            <a:pathLst>
              <a:path w="32385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238500" h="76200">
                <a:moveTo>
                  <a:pt x="3162300" y="0"/>
                </a:moveTo>
                <a:lnTo>
                  <a:pt x="3162300" y="76200"/>
                </a:lnTo>
                <a:lnTo>
                  <a:pt x="3225800" y="44450"/>
                </a:lnTo>
                <a:lnTo>
                  <a:pt x="3175000" y="44450"/>
                </a:lnTo>
                <a:lnTo>
                  <a:pt x="3175000" y="31750"/>
                </a:lnTo>
                <a:lnTo>
                  <a:pt x="3225800" y="31750"/>
                </a:lnTo>
                <a:lnTo>
                  <a:pt x="3162300" y="0"/>
                </a:lnTo>
                <a:close/>
              </a:path>
              <a:path w="32385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238500" h="76200">
                <a:moveTo>
                  <a:pt x="31623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162300" y="44450"/>
                </a:lnTo>
                <a:lnTo>
                  <a:pt x="3162300" y="31750"/>
                </a:lnTo>
                <a:close/>
              </a:path>
              <a:path w="3238500" h="76200">
                <a:moveTo>
                  <a:pt x="3225800" y="31750"/>
                </a:moveTo>
                <a:lnTo>
                  <a:pt x="3175000" y="31750"/>
                </a:lnTo>
                <a:lnTo>
                  <a:pt x="3175000" y="44450"/>
                </a:lnTo>
                <a:lnTo>
                  <a:pt x="3225800" y="44450"/>
                </a:lnTo>
                <a:lnTo>
                  <a:pt x="3238500" y="38100"/>
                </a:lnTo>
                <a:lnTo>
                  <a:pt x="32258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30040" y="2869692"/>
            <a:ext cx="4014470" cy="76200"/>
          </a:xfrm>
          <a:custGeom>
            <a:avLst/>
            <a:gdLst/>
            <a:ahLst/>
            <a:cxnLst/>
            <a:rect l="l" t="t" r="r" b="b"/>
            <a:pathLst>
              <a:path w="40144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014470" h="76200">
                <a:moveTo>
                  <a:pt x="3938016" y="0"/>
                </a:moveTo>
                <a:lnTo>
                  <a:pt x="3938016" y="76200"/>
                </a:lnTo>
                <a:lnTo>
                  <a:pt x="4001516" y="44450"/>
                </a:lnTo>
                <a:lnTo>
                  <a:pt x="3950716" y="44450"/>
                </a:lnTo>
                <a:lnTo>
                  <a:pt x="3950716" y="31750"/>
                </a:lnTo>
                <a:lnTo>
                  <a:pt x="4001516" y="31750"/>
                </a:lnTo>
                <a:lnTo>
                  <a:pt x="3938016" y="0"/>
                </a:lnTo>
                <a:close/>
              </a:path>
              <a:path w="401447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014470" h="76200">
                <a:moveTo>
                  <a:pt x="3938016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938016" y="44450"/>
                </a:lnTo>
                <a:lnTo>
                  <a:pt x="3938016" y="31750"/>
                </a:lnTo>
                <a:close/>
              </a:path>
              <a:path w="4014470" h="76200">
                <a:moveTo>
                  <a:pt x="4001516" y="31750"/>
                </a:moveTo>
                <a:lnTo>
                  <a:pt x="3950716" y="31750"/>
                </a:lnTo>
                <a:lnTo>
                  <a:pt x="3950716" y="44450"/>
                </a:lnTo>
                <a:lnTo>
                  <a:pt x="4001516" y="44450"/>
                </a:lnTo>
                <a:lnTo>
                  <a:pt x="4014216" y="38100"/>
                </a:lnTo>
                <a:lnTo>
                  <a:pt x="400151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43755" y="2350007"/>
            <a:ext cx="0" cy="901065"/>
          </a:xfrm>
          <a:custGeom>
            <a:avLst/>
            <a:gdLst/>
            <a:ahLst/>
            <a:cxnLst/>
            <a:rect l="l" t="t" r="r" b="b"/>
            <a:pathLst>
              <a:path w="0" h="901064">
                <a:moveTo>
                  <a:pt x="0" y="0"/>
                </a:moveTo>
                <a:lnTo>
                  <a:pt x="0" y="9006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4540" y="1090930"/>
            <a:ext cx="7615555" cy="3782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319405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Now, we can break up </a:t>
            </a:r>
            <a:r>
              <a:rPr dirty="0" sz="2600" spc="-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16-bit address of the  8085 into two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pieces: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70815">
              <a:lnSpc>
                <a:spcPct val="100000"/>
              </a:lnSpc>
            </a:pPr>
            <a:r>
              <a:rPr dirty="0" baseline="13888" sz="3900" spc="15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z="1700" spc="10">
                <a:solidFill>
                  <a:srgbClr val="3333CC"/>
                </a:solidFill>
                <a:latin typeface="Arial"/>
                <a:cs typeface="Arial"/>
              </a:rPr>
              <a:t>15 </a:t>
            </a:r>
            <a:r>
              <a:rPr dirty="0" baseline="13888" sz="3900" spc="7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3333CC"/>
                </a:solidFill>
                <a:latin typeface="Arial"/>
                <a:cs typeface="Arial"/>
              </a:rPr>
              <a:t>14 </a:t>
            </a:r>
            <a:r>
              <a:rPr dirty="0" baseline="13888" sz="3900" spc="7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3333CC"/>
                </a:solidFill>
                <a:latin typeface="Arial"/>
                <a:cs typeface="Arial"/>
              </a:rPr>
              <a:t>13 </a:t>
            </a:r>
            <a:r>
              <a:rPr dirty="0" baseline="13888" sz="3900" spc="7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3333CC"/>
                </a:solidFill>
                <a:latin typeface="Arial"/>
                <a:cs typeface="Arial"/>
              </a:rPr>
              <a:t>12 </a:t>
            </a:r>
            <a:r>
              <a:rPr dirty="0" baseline="13888" sz="3900" spc="7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3333CC"/>
                </a:solidFill>
                <a:latin typeface="Arial"/>
                <a:cs typeface="Arial"/>
              </a:rPr>
              <a:t>11 </a:t>
            </a:r>
            <a:r>
              <a:rPr dirty="0" baseline="13888" sz="3900" spc="7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3333CC"/>
                </a:solidFill>
                <a:latin typeface="Arial"/>
                <a:cs typeface="Arial"/>
              </a:rPr>
              <a:t>10 </a:t>
            </a:r>
            <a:r>
              <a:rPr dirty="0" baseline="13888" sz="3900" spc="7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00CC99"/>
                </a:solidFill>
                <a:latin typeface="Arial"/>
                <a:cs typeface="Arial"/>
              </a:rPr>
              <a:t>9 </a:t>
            </a:r>
            <a:r>
              <a:rPr dirty="0" baseline="13888" sz="3900" spc="7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00CC99"/>
                </a:solidFill>
                <a:latin typeface="Arial"/>
                <a:cs typeface="Arial"/>
              </a:rPr>
              <a:t>8 </a:t>
            </a:r>
            <a:r>
              <a:rPr dirty="0" baseline="13888" sz="3900" spc="15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z="1700" spc="10">
                <a:solidFill>
                  <a:srgbClr val="00CC99"/>
                </a:solidFill>
                <a:latin typeface="Arial"/>
                <a:cs typeface="Arial"/>
              </a:rPr>
              <a:t>7 </a:t>
            </a:r>
            <a:r>
              <a:rPr dirty="0" baseline="13888" sz="3900" spc="7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00CC99"/>
                </a:solidFill>
                <a:latin typeface="Arial"/>
                <a:cs typeface="Arial"/>
              </a:rPr>
              <a:t>6 </a:t>
            </a:r>
            <a:r>
              <a:rPr dirty="0" baseline="13888" sz="3900" spc="7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00CC99"/>
                </a:solidFill>
                <a:latin typeface="Arial"/>
                <a:cs typeface="Arial"/>
              </a:rPr>
              <a:t>5 </a:t>
            </a:r>
            <a:r>
              <a:rPr dirty="0" baseline="13888" sz="3900" spc="7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00CC99"/>
                </a:solidFill>
                <a:latin typeface="Arial"/>
                <a:cs typeface="Arial"/>
              </a:rPr>
              <a:t>4 </a:t>
            </a:r>
            <a:r>
              <a:rPr dirty="0" baseline="13888" sz="3900" spc="7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00CC99"/>
                </a:solidFill>
                <a:latin typeface="Arial"/>
                <a:cs typeface="Arial"/>
              </a:rPr>
              <a:t>3 </a:t>
            </a:r>
            <a:r>
              <a:rPr dirty="0" baseline="13888" sz="3900" spc="15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z="1700" spc="10">
                <a:solidFill>
                  <a:srgbClr val="00CC99"/>
                </a:solidFill>
                <a:latin typeface="Arial"/>
                <a:cs typeface="Arial"/>
              </a:rPr>
              <a:t>2</a:t>
            </a:r>
            <a:r>
              <a:rPr dirty="0" sz="1700" spc="145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baseline="13888" sz="3900" spc="7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00CC99"/>
                </a:solidFill>
                <a:latin typeface="Arial"/>
                <a:cs typeface="Arial"/>
              </a:rPr>
              <a:t>1 </a:t>
            </a:r>
            <a:r>
              <a:rPr dirty="0" baseline="13888" sz="3900" spc="7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00CC99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Times New Roman"/>
              <a:cs typeface="Times New Roman"/>
            </a:endParaRPr>
          </a:p>
          <a:p>
            <a:pPr marL="1503680">
              <a:lnSpc>
                <a:spcPct val="100000"/>
              </a:lnSpc>
              <a:tabLst>
                <a:tab pos="4540885" algn="l"/>
              </a:tabLst>
            </a:pPr>
            <a:r>
              <a:rPr dirty="0" sz="1400" spc="-5">
                <a:latin typeface="Arial"/>
                <a:cs typeface="Arial"/>
              </a:rPr>
              <a:t>Chip</a:t>
            </a:r>
            <a:r>
              <a:rPr dirty="0" sz="1400">
                <a:latin typeface="Arial"/>
                <a:cs typeface="Arial"/>
              </a:rPr>
              <a:t> Selection	Location Selection </a:t>
            </a:r>
            <a:r>
              <a:rPr dirty="0" sz="1400" spc="-5">
                <a:latin typeface="Arial"/>
                <a:cs typeface="Arial"/>
              </a:rPr>
              <a:t>within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Chip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just" marL="756285" marR="5080" indent="-287020">
              <a:lnSpc>
                <a:spcPct val="100000"/>
              </a:lnSpc>
              <a:spcBef>
                <a:spcPts val="869"/>
              </a:spcBef>
            </a:pPr>
            <a:r>
              <a:rPr dirty="0" sz="2400">
                <a:solidFill>
                  <a:srgbClr val="FF0066"/>
                </a:solidFill>
                <a:latin typeface="Arial"/>
                <a:cs typeface="Arial"/>
              </a:rPr>
              <a:t>– </a:t>
            </a:r>
            <a:r>
              <a:rPr dirty="0" sz="2400">
                <a:latin typeface="Arial"/>
                <a:cs typeface="Arial"/>
              </a:rPr>
              <a:t>Depending </a:t>
            </a:r>
            <a:r>
              <a:rPr dirty="0" sz="2400" spc="-5">
                <a:latin typeface="Arial"/>
                <a:cs typeface="Arial"/>
              </a:rPr>
              <a:t>on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combination on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address  lines A</a:t>
            </a:r>
            <a:r>
              <a:rPr dirty="0" baseline="-20833" sz="2400" spc="-7">
                <a:latin typeface="Arial"/>
                <a:cs typeface="Arial"/>
              </a:rPr>
              <a:t>15 </a:t>
            </a:r>
            <a:r>
              <a:rPr dirty="0" sz="2400">
                <a:latin typeface="Arial"/>
                <a:cs typeface="Arial"/>
              </a:rPr>
              <a:t>- 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baseline="-20833" sz="2400" spc="-7">
                <a:latin typeface="Arial"/>
                <a:cs typeface="Arial"/>
              </a:rPr>
              <a:t>10 </a:t>
            </a:r>
            <a:r>
              <a:rPr dirty="0" sz="2400">
                <a:latin typeface="Arial"/>
                <a:cs typeface="Arial"/>
              </a:rPr>
              <a:t>, the </a:t>
            </a:r>
            <a:r>
              <a:rPr dirty="0" sz="2400" spc="-5">
                <a:latin typeface="Arial"/>
                <a:cs typeface="Arial"/>
              </a:rPr>
              <a:t>address </a:t>
            </a:r>
            <a:r>
              <a:rPr dirty="0" sz="2400">
                <a:latin typeface="Arial"/>
                <a:cs typeface="Arial"/>
              </a:rPr>
              <a:t>range </a:t>
            </a:r>
            <a:r>
              <a:rPr dirty="0" sz="2400" spc="-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specified  chip is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determined.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1601" y="377697"/>
            <a:ext cx="48596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Interfacing of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microprocessor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922172"/>
            <a:ext cx="7617459" cy="5165090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50"/>
              </a:spcBef>
              <a:buClr>
                <a:srgbClr val="9900CC"/>
              </a:buClr>
              <a:buSzPct val="128571"/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Memory</a:t>
            </a: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interfacing</a:t>
            </a:r>
            <a:r>
              <a:rPr dirty="0" sz="2800" spc="-5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algn="just" marL="355600" marR="5080" indent="10160">
              <a:lnSpc>
                <a:spcPct val="150000"/>
              </a:lnSpc>
              <a:spcBef>
                <a:spcPts val="75"/>
              </a:spcBef>
            </a:pPr>
            <a:r>
              <a:rPr dirty="0" sz="2800" spc="-5">
                <a:latin typeface="Times New Roman"/>
                <a:cs typeface="Times New Roman"/>
              </a:rPr>
              <a:t>While executing </a:t>
            </a:r>
            <a:r>
              <a:rPr dirty="0" sz="2800" spc="-15">
                <a:latin typeface="Times New Roman"/>
                <a:cs typeface="Times New Roman"/>
              </a:rPr>
              <a:t>an </a:t>
            </a:r>
            <a:r>
              <a:rPr dirty="0" sz="2800" spc="-5">
                <a:latin typeface="Times New Roman"/>
                <a:cs typeface="Times New Roman"/>
              </a:rPr>
              <a:t>instruction, there </a:t>
            </a:r>
            <a:r>
              <a:rPr dirty="0" sz="2800" spc="-10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a necessity  for the microprocessor </a:t>
            </a:r>
            <a:r>
              <a:rPr dirty="0" sz="2800" spc="-10">
                <a:latin typeface="Times New Roman"/>
                <a:cs typeface="Times New Roman"/>
              </a:rPr>
              <a:t>to access memory  </a:t>
            </a:r>
            <a:r>
              <a:rPr dirty="0" sz="2800" spc="-5">
                <a:latin typeface="Times New Roman"/>
                <a:cs typeface="Times New Roman"/>
              </a:rPr>
              <a:t>frequently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reading various instruction codes  and data </a:t>
            </a:r>
            <a:r>
              <a:rPr dirty="0" sz="2800">
                <a:latin typeface="Times New Roman"/>
                <a:cs typeface="Times New Roman"/>
              </a:rPr>
              <a:t>stored </a:t>
            </a:r>
            <a:r>
              <a:rPr dirty="0" sz="2800" spc="-10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memory.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primary  function </a:t>
            </a:r>
            <a:r>
              <a:rPr dirty="0" sz="2800" spc="-1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a memory interfacing circuit is to aid 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microprocessor in reading and writing a data to  the </a:t>
            </a:r>
            <a:r>
              <a:rPr dirty="0" sz="2800">
                <a:latin typeface="Times New Roman"/>
                <a:cs typeface="Times New Roman"/>
              </a:rPr>
              <a:t>given </a:t>
            </a:r>
            <a:r>
              <a:rPr dirty="0" sz="2800" spc="-5">
                <a:latin typeface="Times New Roman"/>
                <a:cs typeface="Times New Roman"/>
              </a:rPr>
              <a:t>register of a </a:t>
            </a:r>
            <a:r>
              <a:rPr dirty="0" sz="2800" spc="-10">
                <a:latin typeface="Times New Roman"/>
                <a:cs typeface="Times New Roman"/>
              </a:rPr>
              <a:t>memory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chip.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dirty="0"/>
              <a:t>Chip </a:t>
            </a:r>
            <a:r>
              <a:rPr dirty="0" spc="-5"/>
              <a:t>Select</a:t>
            </a:r>
            <a:r>
              <a:rPr dirty="0" spc="-80"/>
              <a:t> </a:t>
            </a:r>
            <a:r>
              <a:rPr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090930"/>
            <a:ext cx="7617459" cy="30308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715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A chip that uses </a:t>
            </a:r>
            <a:r>
              <a:rPr dirty="0" sz="2600" spc="-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combination </a:t>
            </a:r>
            <a:r>
              <a:rPr dirty="0" sz="2600" spc="5">
                <a:latin typeface="Arial"/>
                <a:cs typeface="Arial"/>
              </a:rPr>
              <a:t>A</a:t>
            </a:r>
            <a:r>
              <a:rPr dirty="0" baseline="-21241" sz="2550" spc="7">
                <a:latin typeface="Arial"/>
                <a:cs typeface="Arial"/>
              </a:rPr>
              <a:t>15 </a:t>
            </a:r>
            <a:r>
              <a:rPr dirty="0" sz="2600">
                <a:latin typeface="Arial"/>
                <a:cs typeface="Arial"/>
              </a:rPr>
              <a:t>- </a:t>
            </a:r>
            <a:r>
              <a:rPr dirty="0" sz="2600" spc="5">
                <a:latin typeface="Arial"/>
                <a:cs typeface="Arial"/>
              </a:rPr>
              <a:t>A</a:t>
            </a:r>
            <a:r>
              <a:rPr dirty="0" baseline="-21241" sz="2550" spc="7">
                <a:latin typeface="Arial"/>
                <a:cs typeface="Arial"/>
              </a:rPr>
              <a:t>10</a:t>
            </a:r>
            <a:r>
              <a:rPr dirty="0" baseline="-21241" sz="2550" spc="4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=  001000 would have addresses that range from  2000H to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 spc="5">
                <a:latin typeface="Arial"/>
                <a:cs typeface="Arial"/>
              </a:rPr>
              <a:t>23FFH.</a:t>
            </a:r>
            <a:endParaRPr sz="2600">
              <a:latin typeface="Arial"/>
              <a:cs typeface="Arial"/>
            </a:endParaRPr>
          </a:p>
          <a:p>
            <a:pPr algn="just" lvl="1" marL="756285" marR="5080" indent="-286385">
              <a:lnSpc>
                <a:spcPts val="2160"/>
              </a:lnSpc>
              <a:spcBef>
                <a:spcPts val="525"/>
              </a:spcBef>
              <a:buClr>
                <a:srgbClr val="FF0066"/>
              </a:buClr>
              <a:buSzPct val="94736"/>
              <a:buFont typeface="Arial"/>
              <a:buChar char="–"/>
              <a:tabLst>
                <a:tab pos="756920" algn="l"/>
              </a:tabLst>
            </a:pPr>
            <a:r>
              <a:rPr dirty="0" sz="1900" spc="-65" i="1">
                <a:latin typeface="Arial"/>
                <a:cs typeface="Arial"/>
              </a:rPr>
              <a:t>Keep </a:t>
            </a:r>
            <a:r>
              <a:rPr dirty="0" sz="1900" spc="-45" i="1">
                <a:latin typeface="Arial"/>
                <a:cs typeface="Arial"/>
              </a:rPr>
              <a:t>in </a:t>
            </a:r>
            <a:r>
              <a:rPr dirty="0" sz="1900" spc="-55" i="1">
                <a:latin typeface="Arial"/>
                <a:cs typeface="Arial"/>
              </a:rPr>
              <a:t>mind </a:t>
            </a:r>
            <a:r>
              <a:rPr dirty="0" sz="1900" spc="-40" i="1">
                <a:latin typeface="Arial"/>
                <a:cs typeface="Arial"/>
              </a:rPr>
              <a:t>that </a:t>
            </a:r>
            <a:r>
              <a:rPr dirty="0" sz="1900" spc="-50" i="1">
                <a:latin typeface="Arial"/>
                <a:cs typeface="Arial"/>
              </a:rPr>
              <a:t>the </a:t>
            </a:r>
            <a:r>
              <a:rPr dirty="0" sz="1900" spc="-60" i="1">
                <a:latin typeface="Arial"/>
                <a:cs typeface="Arial"/>
              </a:rPr>
              <a:t>10 </a:t>
            </a:r>
            <a:r>
              <a:rPr dirty="0" sz="1900" spc="-55" i="1">
                <a:latin typeface="Arial"/>
                <a:cs typeface="Arial"/>
              </a:rPr>
              <a:t>address </a:t>
            </a:r>
            <a:r>
              <a:rPr dirty="0" sz="1900" spc="-45" i="1">
                <a:latin typeface="Arial"/>
                <a:cs typeface="Arial"/>
              </a:rPr>
              <a:t>lines </a:t>
            </a:r>
            <a:r>
              <a:rPr dirty="0" sz="1900" spc="-60" i="1">
                <a:latin typeface="Arial"/>
                <a:cs typeface="Arial"/>
              </a:rPr>
              <a:t>on </a:t>
            </a:r>
            <a:r>
              <a:rPr dirty="0" sz="1900" spc="-45" i="1">
                <a:latin typeface="Arial"/>
                <a:cs typeface="Arial"/>
              </a:rPr>
              <a:t>the </a:t>
            </a:r>
            <a:r>
              <a:rPr dirty="0" sz="1900" spc="-50" i="1">
                <a:latin typeface="Arial"/>
                <a:cs typeface="Arial"/>
              </a:rPr>
              <a:t>chip gives </a:t>
            </a:r>
            <a:r>
              <a:rPr dirty="0" sz="1900" spc="-60" i="1">
                <a:latin typeface="Arial"/>
                <a:cs typeface="Arial"/>
              </a:rPr>
              <a:t>a </a:t>
            </a:r>
            <a:r>
              <a:rPr dirty="0" sz="1900" spc="-55" i="1">
                <a:latin typeface="Arial"/>
                <a:cs typeface="Arial"/>
              </a:rPr>
              <a:t>range </a:t>
            </a:r>
            <a:r>
              <a:rPr dirty="0" sz="1900" spc="-50" i="1">
                <a:latin typeface="Arial"/>
                <a:cs typeface="Arial"/>
              </a:rPr>
              <a:t>of  </a:t>
            </a:r>
            <a:r>
              <a:rPr dirty="0" sz="1900" spc="-60" i="1">
                <a:latin typeface="Arial"/>
                <a:cs typeface="Arial"/>
              </a:rPr>
              <a:t>00 0000 0000 </a:t>
            </a:r>
            <a:r>
              <a:rPr dirty="0" sz="1900" spc="-45" i="1">
                <a:latin typeface="Arial"/>
                <a:cs typeface="Arial"/>
              </a:rPr>
              <a:t>to </a:t>
            </a:r>
            <a:r>
              <a:rPr dirty="0" sz="1900" spc="-60" i="1">
                <a:latin typeface="Arial"/>
                <a:cs typeface="Arial"/>
              </a:rPr>
              <a:t>11 1111 1111 </a:t>
            </a:r>
            <a:r>
              <a:rPr dirty="0" sz="1900" spc="-50" i="1">
                <a:latin typeface="Arial"/>
                <a:cs typeface="Arial"/>
              </a:rPr>
              <a:t>or </a:t>
            </a:r>
            <a:r>
              <a:rPr dirty="0" sz="1900" spc="-65" i="1">
                <a:latin typeface="Arial"/>
                <a:cs typeface="Arial"/>
              </a:rPr>
              <a:t>000H </a:t>
            </a:r>
            <a:r>
              <a:rPr dirty="0" sz="1900" spc="-45" i="1">
                <a:latin typeface="Arial"/>
                <a:cs typeface="Arial"/>
              </a:rPr>
              <a:t>to </a:t>
            </a:r>
            <a:r>
              <a:rPr dirty="0" sz="1900" spc="-65" i="1">
                <a:latin typeface="Arial"/>
                <a:cs typeface="Arial"/>
              </a:rPr>
              <a:t>3FFH </a:t>
            </a:r>
            <a:r>
              <a:rPr dirty="0" sz="1900" spc="-40" i="1">
                <a:latin typeface="Arial"/>
                <a:cs typeface="Arial"/>
              </a:rPr>
              <a:t>for </a:t>
            </a:r>
            <a:r>
              <a:rPr dirty="0" sz="1900" spc="-60" i="1">
                <a:latin typeface="Arial"/>
                <a:cs typeface="Arial"/>
              </a:rPr>
              <a:t>each </a:t>
            </a:r>
            <a:r>
              <a:rPr dirty="0" sz="1900" spc="-45" i="1">
                <a:latin typeface="Arial"/>
                <a:cs typeface="Arial"/>
              </a:rPr>
              <a:t>of </a:t>
            </a:r>
            <a:r>
              <a:rPr dirty="0" sz="1900" spc="-50" i="1">
                <a:latin typeface="Arial"/>
                <a:cs typeface="Arial"/>
              </a:rPr>
              <a:t>the  chips.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FF0066"/>
              </a:buClr>
              <a:buFont typeface="Arial"/>
              <a:buChar char="–"/>
            </a:pPr>
            <a:endParaRPr sz="2450">
              <a:latin typeface="Times New Roman"/>
              <a:cs typeface="Times New Roman"/>
            </a:endParaRPr>
          </a:p>
          <a:p>
            <a:pPr lvl="1" marL="756285" indent="-286385">
              <a:lnSpc>
                <a:spcPts val="2220"/>
              </a:lnSpc>
              <a:buClr>
                <a:srgbClr val="FF0066"/>
              </a:buClr>
              <a:buSzPct val="94736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1900" spc="-60" i="1">
                <a:latin typeface="Arial"/>
                <a:cs typeface="Arial"/>
              </a:rPr>
              <a:t>The</a:t>
            </a:r>
            <a:r>
              <a:rPr dirty="0" sz="1900" spc="20" i="1">
                <a:latin typeface="Arial"/>
                <a:cs typeface="Arial"/>
              </a:rPr>
              <a:t> </a:t>
            </a:r>
            <a:r>
              <a:rPr dirty="0" sz="1900" spc="-65" i="1">
                <a:latin typeface="Arial"/>
                <a:cs typeface="Arial"/>
              </a:rPr>
              <a:t>memory</a:t>
            </a:r>
            <a:r>
              <a:rPr dirty="0" sz="1900" spc="-5" i="1">
                <a:latin typeface="Arial"/>
                <a:cs typeface="Arial"/>
              </a:rPr>
              <a:t> </a:t>
            </a:r>
            <a:r>
              <a:rPr dirty="0" sz="1900" spc="-50" i="1">
                <a:latin typeface="Arial"/>
                <a:cs typeface="Arial"/>
              </a:rPr>
              <a:t>chip</a:t>
            </a:r>
            <a:r>
              <a:rPr dirty="0" sz="1900" spc="25" i="1">
                <a:latin typeface="Arial"/>
                <a:cs typeface="Arial"/>
              </a:rPr>
              <a:t> </a:t>
            </a:r>
            <a:r>
              <a:rPr dirty="0" sz="1900" spc="-45" i="1">
                <a:latin typeface="Arial"/>
                <a:cs typeface="Arial"/>
              </a:rPr>
              <a:t>in</a:t>
            </a:r>
            <a:r>
              <a:rPr dirty="0" sz="1900" spc="20" i="1">
                <a:latin typeface="Arial"/>
                <a:cs typeface="Arial"/>
              </a:rPr>
              <a:t> </a:t>
            </a:r>
            <a:r>
              <a:rPr dirty="0" sz="1900" spc="-40" i="1">
                <a:latin typeface="Arial"/>
                <a:cs typeface="Arial"/>
              </a:rPr>
              <a:t>this</a:t>
            </a:r>
            <a:r>
              <a:rPr dirty="0" sz="1900" spc="25" i="1">
                <a:latin typeface="Arial"/>
                <a:cs typeface="Arial"/>
              </a:rPr>
              <a:t> </a:t>
            </a:r>
            <a:r>
              <a:rPr dirty="0" sz="1900" spc="-60" i="1">
                <a:latin typeface="Arial"/>
                <a:cs typeface="Arial"/>
              </a:rPr>
              <a:t>example</a:t>
            </a:r>
            <a:r>
              <a:rPr dirty="0" sz="1900" spc="45" i="1">
                <a:latin typeface="Arial"/>
                <a:cs typeface="Arial"/>
              </a:rPr>
              <a:t> </a:t>
            </a:r>
            <a:r>
              <a:rPr dirty="0" sz="1900" spc="-60" i="1">
                <a:latin typeface="Arial"/>
                <a:cs typeface="Arial"/>
              </a:rPr>
              <a:t>would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45" i="1">
                <a:latin typeface="Arial"/>
                <a:cs typeface="Arial"/>
              </a:rPr>
              <a:t>require</a:t>
            </a:r>
            <a:r>
              <a:rPr dirty="0" sz="1900" spc="20" i="1">
                <a:latin typeface="Arial"/>
                <a:cs typeface="Arial"/>
              </a:rPr>
              <a:t> </a:t>
            </a:r>
            <a:r>
              <a:rPr dirty="0" sz="1900" spc="-50" i="1">
                <a:latin typeface="Arial"/>
                <a:cs typeface="Arial"/>
              </a:rPr>
              <a:t>the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45" i="1">
                <a:latin typeface="Arial"/>
                <a:cs typeface="Arial"/>
              </a:rPr>
              <a:t>following</a:t>
            </a:r>
            <a:r>
              <a:rPr dirty="0" sz="1900" spc="25" i="1">
                <a:latin typeface="Arial"/>
                <a:cs typeface="Arial"/>
              </a:rPr>
              <a:t> </a:t>
            </a:r>
            <a:r>
              <a:rPr dirty="0" sz="1900" spc="-40" i="1">
                <a:latin typeface="Arial"/>
                <a:cs typeface="Arial"/>
              </a:rPr>
              <a:t>circuit</a:t>
            </a:r>
            <a:endParaRPr sz="1900">
              <a:latin typeface="Arial"/>
              <a:cs typeface="Arial"/>
            </a:endParaRPr>
          </a:p>
          <a:p>
            <a:pPr marL="756285">
              <a:lnSpc>
                <a:spcPts val="2220"/>
              </a:lnSpc>
              <a:tabLst>
                <a:tab pos="1137285" algn="l"/>
              </a:tabLst>
            </a:pPr>
            <a:r>
              <a:rPr dirty="0" sz="1900" spc="-60" i="1">
                <a:latin typeface="Arial"/>
                <a:cs typeface="Arial"/>
              </a:rPr>
              <a:t>on	</a:t>
            </a:r>
            <a:r>
              <a:rPr dirty="0" sz="1900" spc="-35" i="1">
                <a:latin typeface="Arial"/>
                <a:cs typeface="Arial"/>
              </a:rPr>
              <a:t>its </a:t>
            </a:r>
            <a:r>
              <a:rPr dirty="0" sz="1900" spc="-50" i="1">
                <a:latin typeface="Arial"/>
                <a:cs typeface="Arial"/>
              </a:rPr>
              <a:t>chip select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45" i="1">
                <a:latin typeface="Arial"/>
                <a:cs typeface="Arial"/>
              </a:rPr>
              <a:t>input: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57892" y="4787596"/>
            <a:ext cx="686435" cy="572135"/>
          </a:xfrm>
          <a:custGeom>
            <a:avLst/>
            <a:gdLst/>
            <a:ahLst/>
            <a:cxnLst/>
            <a:rect l="l" t="t" r="r" b="b"/>
            <a:pathLst>
              <a:path w="686435" h="572135">
                <a:moveTo>
                  <a:pt x="686070" y="571639"/>
                </a:moveTo>
                <a:lnTo>
                  <a:pt x="684126" y="528759"/>
                </a:lnTo>
                <a:lnTo>
                  <a:pt x="678397" y="486771"/>
                </a:lnTo>
                <a:lnTo>
                  <a:pt x="669031" y="445783"/>
                </a:lnTo>
                <a:lnTo>
                  <a:pt x="656178" y="405901"/>
                </a:lnTo>
                <a:lnTo>
                  <a:pt x="639990" y="367235"/>
                </a:lnTo>
                <a:lnTo>
                  <a:pt x="620617" y="329891"/>
                </a:lnTo>
                <a:lnTo>
                  <a:pt x="598208" y="293977"/>
                </a:lnTo>
                <a:lnTo>
                  <a:pt x="572914" y="259600"/>
                </a:lnTo>
                <a:lnTo>
                  <a:pt x="544885" y="226869"/>
                </a:lnTo>
                <a:lnTo>
                  <a:pt x="514272" y="195890"/>
                </a:lnTo>
                <a:lnTo>
                  <a:pt x="481224" y="166771"/>
                </a:lnTo>
                <a:lnTo>
                  <a:pt x="445893" y="139620"/>
                </a:lnTo>
                <a:lnTo>
                  <a:pt x="408427" y="114544"/>
                </a:lnTo>
                <a:lnTo>
                  <a:pt x="368978" y="91651"/>
                </a:lnTo>
                <a:lnTo>
                  <a:pt x="327695" y="71049"/>
                </a:lnTo>
                <a:lnTo>
                  <a:pt x="284729" y="52844"/>
                </a:lnTo>
                <a:lnTo>
                  <a:pt x="240230" y="37146"/>
                </a:lnTo>
                <a:lnTo>
                  <a:pt x="194348" y="24060"/>
                </a:lnTo>
                <a:lnTo>
                  <a:pt x="147234" y="13695"/>
                </a:lnTo>
                <a:lnTo>
                  <a:pt x="99038" y="6158"/>
                </a:lnTo>
                <a:lnTo>
                  <a:pt x="49910" y="1557"/>
                </a:lnTo>
                <a:lnTo>
                  <a:pt x="0" y="0"/>
                </a:lnTo>
              </a:path>
            </a:pathLst>
          </a:custGeom>
          <a:ln w="128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57892" y="5359236"/>
            <a:ext cx="686435" cy="572135"/>
          </a:xfrm>
          <a:custGeom>
            <a:avLst/>
            <a:gdLst/>
            <a:ahLst/>
            <a:cxnLst/>
            <a:rect l="l" t="t" r="r" b="b"/>
            <a:pathLst>
              <a:path w="686435" h="572135">
                <a:moveTo>
                  <a:pt x="0" y="571589"/>
                </a:moveTo>
                <a:lnTo>
                  <a:pt x="52268" y="568137"/>
                </a:lnTo>
                <a:lnTo>
                  <a:pt x="103670" y="561527"/>
                </a:lnTo>
                <a:lnTo>
                  <a:pt x="154034" y="551881"/>
                </a:lnTo>
                <a:lnTo>
                  <a:pt x="203187" y="539324"/>
                </a:lnTo>
                <a:lnTo>
                  <a:pt x="250956" y="523978"/>
                </a:lnTo>
                <a:lnTo>
                  <a:pt x="297168" y="505968"/>
                </a:lnTo>
                <a:lnTo>
                  <a:pt x="341650" y="485416"/>
                </a:lnTo>
                <a:lnTo>
                  <a:pt x="384230" y="462446"/>
                </a:lnTo>
                <a:lnTo>
                  <a:pt x="424735" y="437182"/>
                </a:lnTo>
                <a:lnTo>
                  <a:pt x="462993" y="409747"/>
                </a:lnTo>
                <a:lnTo>
                  <a:pt x="498829" y="380264"/>
                </a:lnTo>
                <a:lnTo>
                  <a:pt x="532073" y="348858"/>
                </a:lnTo>
                <a:lnTo>
                  <a:pt x="562551" y="315651"/>
                </a:lnTo>
                <a:lnTo>
                  <a:pt x="590090" y="280767"/>
                </a:lnTo>
                <a:lnTo>
                  <a:pt x="614517" y="244330"/>
                </a:lnTo>
                <a:lnTo>
                  <a:pt x="635661" y="206463"/>
                </a:lnTo>
                <a:lnTo>
                  <a:pt x="653347" y="167289"/>
                </a:lnTo>
                <a:lnTo>
                  <a:pt x="667404" y="126933"/>
                </a:lnTo>
                <a:lnTo>
                  <a:pt x="677659" y="85517"/>
                </a:lnTo>
                <a:lnTo>
                  <a:pt x="683938" y="43164"/>
                </a:lnTo>
                <a:lnTo>
                  <a:pt x="686070" y="0"/>
                </a:lnTo>
              </a:path>
            </a:pathLst>
          </a:custGeom>
          <a:ln w="128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31159" y="5295496"/>
            <a:ext cx="139909" cy="139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57892" y="4787596"/>
            <a:ext cx="0" cy="1143635"/>
          </a:xfrm>
          <a:custGeom>
            <a:avLst/>
            <a:gdLst/>
            <a:ahLst/>
            <a:cxnLst/>
            <a:rect l="l" t="t" r="r" b="b"/>
            <a:pathLst>
              <a:path w="0" h="1143635">
                <a:moveTo>
                  <a:pt x="0" y="0"/>
                </a:moveTo>
                <a:lnTo>
                  <a:pt x="0" y="114322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84456" y="4622362"/>
            <a:ext cx="0" cy="267335"/>
          </a:xfrm>
          <a:custGeom>
            <a:avLst/>
            <a:gdLst/>
            <a:ahLst/>
            <a:cxnLst/>
            <a:rect l="l" t="t" r="r" b="b"/>
            <a:pathLst>
              <a:path w="0" h="267335">
                <a:moveTo>
                  <a:pt x="0" y="0"/>
                </a:moveTo>
                <a:lnTo>
                  <a:pt x="0" y="266829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78056" y="4615962"/>
            <a:ext cx="286091" cy="279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84456" y="4927400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0"/>
                </a:moveTo>
                <a:lnTo>
                  <a:pt x="0" y="26651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78056" y="4921001"/>
            <a:ext cx="286091" cy="279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84456" y="5232046"/>
            <a:ext cx="0" cy="267335"/>
          </a:xfrm>
          <a:custGeom>
            <a:avLst/>
            <a:gdLst/>
            <a:ahLst/>
            <a:cxnLst/>
            <a:rect l="l" t="t" r="r" b="b"/>
            <a:pathLst>
              <a:path w="0" h="267335">
                <a:moveTo>
                  <a:pt x="0" y="0"/>
                </a:moveTo>
                <a:lnTo>
                  <a:pt x="0" y="266879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78056" y="5225646"/>
            <a:ext cx="286091" cy="279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84456" y="5714882"/>
            <a:ext cx="0" cy="267335"/>
          </a:xfrm>
          <a:custGeom>
            <a:avLst/>
            <a:gdLst/>
            <a:ahLst/>
            <a:cxnLst/>
            <a:rect l="l" t="t" r="r" b="b"/>
            <a:pathLst>
              <a:path w="0" h="267335">
                <a:moveTo>
                  <a:pt x="0" y="0"/>
                </a:moveTo>
                <a:lnTo>
                  <a:pt x="0" y="266879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78056" y="5708482"/>
            <a:ext cx="286091" cy="279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84456" y="6019895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0"/>
                </a:moveTo>
                <a:lnTo>
                  <a:pt x="0" y="266573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78056" y="6013495"/>
            <a:ext cx="286091" cy="2793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29160" y="4901717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228732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51344" y="5067040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5" h="0">
                <a:moveTo>
                  <a:pt x="406547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29160" y="5232046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228732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43589" y="5816452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114302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29160" y="5638629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228732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0455" y="543548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 h="0">
                <a:moveTo>
                  <a:pt x="317437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51344" y="4749514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 h="0">
                <a:moveTo>
                  <a:pt x="0" y="0"/>
                </a:moveTo>
                <a:lnTo>
                  <a:pt x="177815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29160" y="4749514"/>
            <a:ext cx="0" cy="152400"/>
          </a:xfrm>
          <a:custGeom>
            <a:avLst/>
            <a:gdLst/>
            <a:ahLst/>
            <a:cxnLst/>
            <a:rect l="l" t="t" r="r" b="b"/>
            <a:pathLst>
              <a:path w="0" h="152400">
                <a:moveTo>
                  <a:pt x="0" y="0"/>
                </a:moveTo>
                <a:lnTo>
                  <a:pt x="0" y="15220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51344" y="5359236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 h="0">
                <a:moveTo>
                  <a:pt x="0" y="0"/>
                </a:moveTo>
                <a:lnTo>
                  <a:pt x="177815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29160" y="5232046"/>
            <a:ext cx="0" cy="127635"/>
          </a:xfrm>
          <a:custGeom>
            <a:avLst/>
            <a:gdLst/>
            <a:ahLst/>
            <a:cxnLst/>
            <a:rect l="l" t="t" r="r" b="b"/>
            <a:pathLst>
              <a:path w="0" h="127635">
                <a:moveTo>
                  <a:pt x="0" y="127189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343589" y="5816452"/>
            <a:ext cx="0" cy="330835"/>
          </a:xfrm>
          <a:custGeom>
            <a:avLst/>
            <a:gdLst/>
            <a:ahLst/>
            <a:cxnLst/>
            <a:rect l="l" t="t" r="r" b="b"/>
            <a:pathLst>
              <a:path w="0" h="330835">
                <a:moveTo>
                  <a:pt x="0" y="0"/>
                </a:moveTo>
                <a:lnTo>
                  <a:pt x="0" y="330316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51344" y="614676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 h="0">
                <a:moveTo>
                  <a:pt x="0" y="0"/>
                </a:moveTo>
                <a:lnTo>
                  <a:pt x="292245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51344" y="5842072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 h="0">
                <a:moveTo>
                  <a:pt x="0" y="0"/>
                </a:moveTo>
                <a:lnTo>
                  <a:pt x="177815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29160" y="5638629"/>
            <a:ext cx="0" cy="203835"/>
          </a:xfrm>
          <a:custGeom>
            <a:avLst/>
            <a:gdLst/>
            <a:ahLst/>
            <a:cxnLst/>
            <a:rect l="l" t="t" r="r" b="b"/>
            <a:pathLst>
              <a:path w="0" h="203835">
                <a:moveTo>
                  <a:pt x="0" y="203443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36592" y="5600496"/>
            <a:ext cx="1003935" cy="0"/>
          </a:xfrm>
          <a:custGeom>
            <a:avLst/>
            <a:gdLst/>
            <a:ahLst/>
            <a:cxnLst/>
            <a:rect l="l" t="t" r="r" b="b"/>
            <a:pathLst>
              <a:path w="1003935" h="0">
                <a:moveTo>
                  <a:pt x="0" y="0"/>
                </a:moveTo>
                <a:lnTo>
                  <a:pt x="1003862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0455" y="5435489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165006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36592" y="476203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 h="0">
                <a:moveTo>
                  <a:pt x="647863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136592" y="5079540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 h="0">
                <a:moveTo>
                  <a:pt x="647863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23768" y="5371736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 h="0">
                <a:moveTo>
                  <a:pt x="648180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123768" y="5854572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 h="0">
                <a:moveTo>
                  <a:pt x="648180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23768" y="6159585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 h="0">
                <a:moveTo>
                  <a:pt x="648180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71064" y="5371736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 h="0">
                <a:moveTo>
                  <a:pt x="0" y="0"/>
                </a:moveTo>
                <a:lnTo>
                  <a:pt x="673524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071663" y="5257669"/>
            <a:ext cx="2216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75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56991" y="4685726"/>
            <a:ext cx="267335" cy="158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46220" y="5219546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3134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dirty="0"/>
              <a:t>Chip </a:t>
            </a:r>
            <a:r>
              <a:rPr dirty="0" spc="-5"/>
              <a:t>Select</a:t>
            </a:r>
            <a:r>
              <a:rPr dirty="0" spc="-80"/>
              <a:t> </a:t>
            </a:r>
            <a:r>
              <a:rPr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3986" y="1090930"/>
            <a:ext cx="295021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53795" algn="l"/>
              </a:tabLst>
            </a:pP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5">
                <a:latin typeface="Arial"/>
                <a:cs typeface="Arial"/>
              </a:rPr>
              <a:t>b</a:t>
            </a:r>
            <a:r>
              <a:rPr dirty="0" sz="2600">
                <a:latin typeface="Arial"/>
                <a:cs typeface="Arial"/>
              </a:rPr>
              <a:t>o</a:t>
            </a:r>
            <a:r>
              <a:rPr dirty="0" sz="2600" spc="5">
                <a:latin typeface="Arial"/>
                <a:cs typeface="Arial"/>
              </a:rPr>
              <a:t>v</a:t>
            </a:r>
            <a:r>
              <a:rPr dirty="0" sz="2600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combination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6921" y="1090930"/>
            <a:ext cx="100076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dirty="0" sz="2600" spc="-5">
                <a:latin typeface="Arial"/>
                <a:cs typeface="Arial"/>
              </a:rPr>
              <a:t>t</a:t>
            </a:r>
            <a:r>
              <a:rPr dirty="0" sz="2600">
                <a:latin typeface="Arial"/>
                <a:cs typeface="Arial"/>
              </a:rPr>
              <a:t>o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044" y="3860672"/>
            <a:ext cx="7158355" cy="1927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Char char="–"/>
              <a:tabLst>
                <a:tab pos="299720" algn="l"/>
              </a:tabLst>
            </a:pPr>
            <a:r>
              <a:rPr dirty="0" sz="2400" spc="-5">
                <a:latin typeface="Arial"/>
                <a:cs typeface="Arial"/>
              </a:rPr>
              <a:t>Now </a:t>
            </a:r>
            <a:r>
              <a:rPr dirty="0" sz="2400">
                <a:latin typeface="Arial"/>
                <a:cs typeface="Arial"/>
              </a:rPr>
              <a:t>the chip would have addresses ranging </a:t>
            </a:r>
            <a:r>
              <a:rPr dirty="0" sz="2400" spc="-5">
                <a:latin typeface="Arial"/>
                <a:cs typeface="Arial"/>
              </a:rPr>
              <a:t>from:  2400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27FF.</a:t>
            </a:r>
            <a:endParaRPr sz="2400">
              <a:latin typeface="Arial"/>
              <a:cs typeface="Arial"/>
            </a:endParaRPr>
          </a:p>
          <a:p>
            <a:pPr algn="just" marL="299085" marR="5080" indent="-286385">
              <a:lnSpc>
                <a:spcPct val="100000"/>
              </a:lnSpc>
              <a:spcBef>
                <a:spcPts val="575"/>
              </a:spcBef>
              <a:buClr>
                <a:srgbClr val="FF0066"/>
              </a:buClr>
              <a:buChar char="–"/>
              <a:tabLst>
                <a:tab pos="299720" algn="l"/>
              </a:tabLst>
            </a:pPr>
            <a:r>
              <a:rPr dirty="0" sz="2400">
                <a:latin typeface="Arial"/>
                <a:cs typeface="Arial"/>
              </a:rPr>
              <a:t>Changing the </a:t>
            </a:r>
            <a:r>
              <a:rPr dirty="0" sz="2400" spc="-5">
                <a:latin typeface="Arial"/>
                <a:cs typeface="Arial"/>
              </a:rPr>
              <a:t>combination of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address bits  connected </a:t>
            </a:r>
            <a:r>
              <a:rPr dirty="0" sz="2400">
                <a:latin typeface="Arial"/>
                <a:cs typeface="Arial"/>
              </a:rPr>
              <a:t>to the </a:t>
            </a:r>
            <a:r>
              <a:rPr dirty="0" sz="2400" spc="-5">
                <a:latin typeface="Arial"/>
                <a:cs typeface="Arial"/>
              </a:rPr>
              <a:t>chip </a:t>
            </a:r>
            <a:r>
              <a:rPr dirty="0" sz="2400">
                <a:latin typeface="Arial"/>
                <a:cs typeface="Arial"/>
              </a:rPr>
              <a:t>select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changes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address  range </a:t>
            </a:r>
            <a:r>
              <a:rPr dirty="0" sz="2400">
                <a:latin typeface="Arial"/>
                <a:cs typeface="Arial"/>
              </a:rPr>
              <a:t>for the </a:t>
            </a:r>
            <a:r>
              <a:rPr dirty="0" sz="2400" spc="-5">
                <a:latin typeface="Arial"/>
                <a:cs typeface="Arial"/>
              </a:rPr>
              <a:t>memory chip.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1739" y="1974770"/>
            <a:ext cx="686435" cy="572135"/>
          </a:xfrm>
          <a:custGeom>
            <a:avLst/>
            <a:gdLst/>
            <a:ahLst/>
            <a:cxnLst/>
            <a:rect l="l" t="t" r="r" b="b"/>
            <a:pathLst>
              <a:path w="686435" h="572135">
                <a:moveTo>
                  <a:pt x="685867" y="571507"/>
                </a:moveTo>
                <a:lnTo>
                  <a:pt x="683924" y="528637"/>
                </a:lnTo>
                <a:lnTo>
                  <a:pt x="678196" y="486658"/>
                </a:lnTo>
                <a:lnTo>
                  <a:pt x="668833" y="445679"/>
                </a:lnTo>
                <a:lnTo>
                  <a:pt x="655985" y="405807"/>
                </a:lnTo>
                <a:lnTo>
                  <a:pt x="639801" y="367150"/>
                </a:lnTo>
                <a:lnTo>
                  <a:pt x="620434" y="329815"/>
                </a:lnTo>
                <a:lnTo>
                  <a:pt x="598031" y="293909"/>
                </a:lnTo>
                <a:lnTo>
                  <a:pt x="572745" y="259540"/>
                </a:lnTo>
                <a:lnTo>
                  <a:pt x="544725" y="226816"/>
                </a:lnTo>
                <a:lnTo>
                  <a:pt x="514120" y="195844"/>
                </a:lnTo>
                <a:lnTo>
                  <a:pt x="481082" y="166732"/>
                </a:lnTo>
                <a:lnTo>
                  <a:pt x="445761" y="139588"/>
                </a:lnTo>
                <a:lnTo>
                  <a:pt x="408306" y="114518"/>
                </a:lnTo>
                <a:lnTo>
                  <a:pt x="368868" y="91630"/>
                </a:lnTo>
                <a:lnTo>
                  <a:pt x="327598" y="71032"/>
                </a:lnTo>
                <a:lnTo>
                  <a:pt x="284645" y="52832"/>
                </a:lnTo>
                <a:lnTo>
                  <a:pt x="240159" y="37137"/>
                </a:lnTo>
                <a:lnTo>
                  <a:pt x="194291" y="24054"/>
                </a:lnTo>
                <a:lnTo>
                  <a:pt x="147191" y="13692"/>
                </a:lnTo>
                <a:lnTo>
                  <a:pt x="99009" y="6157"/>
                </a:lnTo>
                <a:lnTo>
                  <a:pt x="49895" y="1557"/>
                </a:lnTo>
                <a:lnTo>
                  <a:pt x="0" y="0"/>
                </a:lnTo>
              </a:path>
            </a:pathLst>
          </a:custGeom>
          <a:ln w="127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61739" y="2546277"/>
            <a:ext cx="686435" cy="572135"/>
          </a:xfrm>
          <a:custGeom>
            <a:avLst/>
            <a:gdLst/>
            <a:ahLst/>
            <a:cxnLst/>
            <a:rect l="l" t="t" r="r" b="b"/>
            <a:pathLst>
              <a:path w="686435" h="572135">
                <a:moveTo>
                  <a:pt x="0" y="571519"/>
                </a:moveTo>
                <a:lnTo>
                  <a:pt x="52252" y="568113"/>
                </a:lnTo>
                <a:lnTo>
                  <a:pt x="103640" y="561543"/>
                </a:lnTo>
                <a:lnTo>
                  <a:pt x="153989" y="551933"/>
                </a:lnTo>
                <a:lnTo>
                  <a:pt x="203127" y="539407"/>
                </a:lnTo>
                <a:lnTo>
                  <a:pt x="250882" y="524088"/>
                </a:lnTo>
                <a:lnTo>
                  <a:pt x="297080" y="506100"/>
                </a:lnTo>
                <a:lnTo>
                  <a:pt x="341549" y="485566"/>
                </a:lnTo>
                <a:lnTo>
                  <a:pt x="384117" y="462611"/>
                </a:lnTo>
                <a:lnTo>
                  <a:pt x="424610" y="437356"/>
                </a:lnTo>
                <a:lnTo>
                  <a:pt x="462856" y="409927"/>
                </a:lnTo>
                <a:lnTo>
                  <a:pt x="498682" y="380447"/>
                </a:lnTo>
                <a:lnTo>
                  <a:pt x="531916" y="349038"/>
                </a:lnTo>
                <a:lnTo>
                  <a:pt x="562385" y="315826"/>
                </a:lnTo>
                <a:lnTo>
                  <a:pt x="589916" y="280932"/>
                </a:lnTo>
                <a:lnTo>
                  <a:pt x="614336" y="244482"/>
                </a:lnTo>
                <a:lnTo>
                  <a:pt x="635473" y="206598"/>
                </a:lnTo>
                <a:lnTo>
                  <a:pt x="653154" y="167404"/>
                </a:lnTo>
                <a:lnTo>
                  <a:pt x="667207" y="127024"/>
                </a:lnTo>
                <a:lnTo>
                  <a:pt x="677459" y="85580"/>
                </a:lnTo>
                <a:lnTo>
                  <a:pt x="683736" y="43198"/>
                </a:lnTo>
                <a:lnTo>
                  <a:pt x="685867" y="0"/>
                </a:lnTo>
              </a:path>
            </a:pathLst>
          </a:custGeom>
          <a:ln w="127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34813" y="2482609"/>
            <a:ext cx="139855" cy="13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61739" y="1974770"/>
            <a:ext cx="0" cy="1143635"/>
          </a:xfrm>
          <a:custGeom>
            <a:avLst/>
            <a:gdLst/>
            <a:ahLst/>
            <a:cxnLst/>
            <a:rect l="l" t="t" r="r" b="b"/>
            <a:pathLst>
              <a:path w="0" h="1143635">
                <a:moveTo>
                  <a:pt x="0" y="0"/>
                </a:moveTo>
                <a:lnTo>
                  <a:pt x="0" y="1143027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88501" y="2114276"/>
            <a:ext cx="0" cy="267335"/>
          </a:xfrm>
          <a:custGeom>
            <a:avLst/>
            <a:gdLst/>
            <a:ahLst/>
            <a:cxnLst/>
            <a:rect l="l" t="t" r="r" b="b"/>
            <a:pathLst>
              <a:path w="0" h="267335">
                <a:moveTo>
                  <a:pt x="0" y="0"/>
                </a:moveTo>
                <a:lnTo>
                  <a:pt x="0" y="266893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82107" y="2107882"/>
            <a:ext cx="285996" cy="279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88501" y="2419243"/>
            <a:ext cx="0" cy="267335"/>
          </a:xfrm>
          <a:custGeom>
            <a:avLst/>
            <a:gdLst/>
            <a:ahLst/>
            <a:cxnLst/>
            <a:rect l="l" t="t" r="r" b="b"/>
            <a:pathLst>
              <a:path w="0" h="267335">
                <a:moveTo>
                  <a:pt x="0" y="0"/>
                </a:moveTo>
                <a:lnTo>
                  <a:pt x="0" y="266868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82107" y="2412849"/>
            <a:ext cx="285996" cy="279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88502" y="2901803"/>
            <a:ext cx="0" cy="267335"/>
          </a:xfrm>
          <a:custGeom>
            <a:avLst/>
            <a:gdLst/>
            <a:ahLst/>
            <a:cxnLst/>
            <a:rect l="l" t="t" r="r" b="b"/>
            <a:pathLst>
              <a:path w="0" h="267335">
                <a:moveTo>
                  <a:pt x="0" y="0"/>
                </a:moveTo>
                <a:lnTo>
                  <a:pt x="0" y="266868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82108" y="2895409"/>
            <a:ext cx="285996" cy="279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88502" y="3206757"/>
            <a:ext cx="0" cy="267335"/>
          </a:xfrm>
          <a:custGeom>
            <a:avLst/>
            <a:gdLst/>
            <a:ahLst/>
            <a:cxnLst/>
            <a:rect l="l" t="t" r="r" b="b"/>
            <a:pathLst>
              <a:path w="0" h="267335">
                <a:moveTo>
                  <a:pt x="0" y="0"/>
                </a:moveTo>
                <a:lnTo>
                  <a:pt x="0" y="266867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82108" y="3200363"/>
            <a:ext cx="285996" cy="2796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33074" y="2089003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228664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55311" y="2254123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5" h="0">
                <a:moveTo>
                  <a:pt x="406427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33074" y="2419243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228664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47470" y="300355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114269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33074" y="2825643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228664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44395" y="2622437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 h="0">
                <a:moveTo>
                  <a:pt x="317343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53320" y="1949118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 h="0">
                <a:moveTo>
                  <a:pt x="0" y="0"/>
                </a:moveTo>
                <a:lnTo>
                  <a:pt x="1079753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33074" y="1949118"/>
            <a:ext cx="0" cy="140335"/>
          </a:xfrm>
          <a:custGeom>
            <a:avLst/>
            <a:gdLst/>
            <a:ahLst/>
            <a:cxnLst/>
            <a:rect l="l" t="t" r="r" b="b"/>
            <a:pathLst>
              <a:path w="0" h="140335">
                <a:moveTo>
                  <a:pt x="0" y="0"/>
                </a:moveTo>
                <a:lnTo>
                  <a:pt x="0" y="139885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55311" y="2559078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763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33074" y="2419243"/>
            <a:ext cx="0" cy="127635"/>
          </a:xfrm>
          <a:custGeom>
            <a:avLst/>
            <a:gdLst/>
            <a:ahLst/>
            <a:cxnLst/>
            <a:rect l="l" t="t" r="r" b="b"/>
            <a:pathLst>
              <a:path w="0" h="127635">
                <a:moveTo>
                  <a:pt x="0" y="127033"/>
                </a:moveTo>
                <a:lnTo>
                  <a:pt x="0" y="0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47470" y="3003551"/>
            <a:ext cx="0" cy="343535"/>
          </a:xfrm>
          <a:custGeom>
            <a:avLst/>
            <a:gdLst/>
            <a:ahLst/>
            <a:cxnLst/>
            <a:rect l="l" t="t" r="r" b="b"/>
            <a:pathLst>
              <a:path w="0" h="343535">
                <a:moveTo>
                  <a:pt x="0" y="0"/>
                </a:moveTo>
                <a:lnTo>
                  <a:pt x="0" y="343040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55311" y="3346592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 h="0">
                <a:moveTo>
                  <a:pt x="0" y="0"/>
                </a:moveTo>
                <a:lnTo>
                  <a:pt x="292158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55311" y="3041637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763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33074" y="2825643"/>
            <a:ext cx="0" cy="203200"/>
          </a:xfrm>
          <a:custGeom>
            <a:avLst/>
            <a:gdLst/>
            <a:ahLst/>
            <a:cxnLst/>
            <a:rect l="l" t="t" r="r" b="b"/>
            <a:pathLst>
              <a:path w="0" h="203200">
                <a:moveTo>
                  <a:pt x="0" y="203193"/>
                </a:moveTo>
                <a:lnTo>
                  <a:pt x="0" y="0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0829" y="2800358"/>
            <a:ext cx="1003935" cy="0"/>
          </a:xfrm>
          <a:custGeom>
            <a:avLst/>
            <a:gdLst/>
            <a:ahLst/>
            <a:cxnLst/>
            <a:rect l="l" t="t" r="r" b="b"/>
            <a:pathLst>
              <a:path w="1003935" h="0">
                <a:moveTo>
                  <a:pt x="0" y="0"/>
                </a:moveTo>
                <a:lnTo>
                  <a:pt x="1003565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44395" y="2622437"/>
            <a:ext cx="0" cy="165735"/>
          </a:xfrm>
          <a:custGeom>
            <a:avLst/>
            <a:gdLst/>
            <a:ahLst/>
            <a:cxnLst/>
            <a:rect l="l" t="t" r="r" b="b"/>
            <a:pathLst>
              <a:path w="0" h="165735">
                <a:moveTo>
                  <a:pt x="0" y="165120"/>
                </a:moveTo>
                <a:lnTo>
                  <a:pt x="0" y="0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0829" y="2266924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 h="0">
                <a:moveTo>
                  <a:pt x="647672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28009" y="2559078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 h="0">
                <a:moveTo>
                  <a:pt x="647989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28009" y="3041637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 h="0">
                <a:moveTo>
                  <a:pt x="647989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28009" y="3346592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 h="0">
                <a:moveTo>
                  <a:pt x="647989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274670" y="2559078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4" h="0">
                <a:moveTo>
                  <a:pt x="0" y="0"/>
                </a:moveTo>
                <a:lnTo>
                  <a:pt x="673325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7075029" y="2444819"/>
            <a:ext cx="221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75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4540" y="1090930"/>
            <a:ext cx="3364229" cy="2383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3208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  <a:tab pos="777875" algn="l"/>
                <a:tab pos="1438910" algn="l"/>
                <a:tab pos="2763520" algn="l"/>
              </a:tabLst>
            </a:pPr>
            <a:r>
              <a:rPr dirty="0" sz="2600" spc="-5">
                <a:latin typeface="Arial"/>
                <a:cs typeface="Arial"/>
              </a:rPr>
              <a:t>I</a:t>
            </a:r>
            <a:r>
              <a:rPr dirty="0" sz="2600">
                <a:latin typeface="Arial"/>
                <a:cs typeface="Arial"/>
              </a:rPr>
              <a:t>f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we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chan</a:t>
            </a:r>
            <a:r>
              <a:rPr dirty="0" sz="2600" spc="5">
                <a:latin typeface="Arial"/>
                <a:cs typeface="Arial"/>
              </a:rPr>
              <a:t>g</a:t>
            </a:r>
            <a:r>
              <a:rPr dirty="0" sz="2600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the  </a:t>
            </a:r>
            <a:r>
              <a:rPr dirty="0" sz="2600">
                <a:latin typeface="Arial"/>
                <a:cs typeface="Arial"/>
              </a:rPr>
              <a:t>following:</a:t>
            </a:r>
            <a:endParaRPr sz="2600">
              <a:latin typeface="Arial"/>
              <a:cs typeface="Arial"/>
            </a:endParaRPr>
          </a:p>
          <a:p>
            <a:pPr algn="r" marR="5080">
              <a:lnSpc>
                <a:spcPts val="1115"/>
              </a:lnSpc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00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00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00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00"/>
              </a:spcBef>
            </a:pPr>
            <a:r>
              <a:rPr dirty="0" baseline="22222" sz="1500" spc="44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49597" y="2406443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3074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dirty="0"/>
              <a:t>Chip </a:t>
            </a:r>
            <a:r>
              <a:rPr dirty="0" spc="-5"/>
              <a:t>Select</a:t>
            </a:r>
            <a:r>
              <a:rPr dirty="0" spc="-80"/>
              <a:t> </a:t>
            </a:r>
            <a:r>
              <a:rPr dirty="0"/>
              <a:t>Example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46120" y="3488435"/>
          <a:ext cx="1042669" cy="221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</a:tblGrid>
              <a:tr h="419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549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44545" y="3823208"/>
            <a:ext cx="321310" cy="419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2000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000" spc="-10">
                <a:latin typeface="Arial"/>
                <a:cs typeface="Arial"/>
              </a:rPr>
              <a:t>23</a:t>
            </a:r>
            <a:r>
              <a:rPr dirty="0" sz="1000" spc="-5">
                <a:latin typeface="Arial"/>
                <a:cs typeface="Arial"/>
              </a:rPr>
              <a:t>FF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4545" y="555081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FFFF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698235" y="3488435"/>
          <a:ext cx="1042669" cy="221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</a:tblGrid>
              <a:tr h="659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309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296027" y="4064634"/>
            <a:ext cx="321310" cy="419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2400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000" spc="-10">
                <a:latin typeface="Arial"/>
                <a:cs typeface="Arial"/>
              </a:rPr>
              <a:t>27</a:t>
            </a:r>
            <a:r>
              <a:rPr dirty="0" sz="1000" spc="-5">
                <a:latin typeface="Arial"/>
                <a:cs typeface="Arial"/>
              </a:rPr>
              <a:t>FF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6027" y="5550814"/>
            <a:ext cx="336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FFFF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2044" y="1092453"/>
            <a:ext cx="7158355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FF0066"/>
              </a:buClr>
              <a:buChar char="–"/>
              <a:tabLst>
                <a:tab pos="299720" algn="l"/>
              </a:tabLst>
            </a:pPr>
            <a:r>
              <a:rPr dirty="0" sz="2400" spc="-5">
                <a:latin typeface="Arial"/>
                <a:cs typeface="Arial"/>
              </a:rPr>
              <a:t>To illustrate </a:t>
            </a:r>
            <a:r>
              <a:rPr dirty="0" sz="2400">
                <a:latin typeface="Arial"/>
                <a:cs typeface="Arial"/>
              </a:rPr>
              <a:t>this </a:t>
            </a:r>
            <a:r>
              <a:rPr dirty="0" sz="2400" spc="-5">
                <a:latin typeface="Arial"/>
                <a:cs typeface="Arial"/>
              </a:rPr>
              <a:t>with a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picture: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66"/>
              </a:buClr>
              <a:buFont typeface="Arial"/>
              <a:buChar char="–"/>
            </a:pPr>
            <a:endParaRPr sz="3400">
              <a:latin typeface="Times New Roman"/>
              <a:cs typeface="Times New Roman"/>
            </a:endParaRPr>
          </a:p>
          <a:p>
            <a:pPr lvl="1" marL="697865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Arial"/>
                <a:cs typeface="Arial"/>
              </a:rPr>
              <a:t>In </a:t>
            </a:r>
            <a:r>
              <a:rPr dirty="0" sz="2000">
                <a:latin typeface="Arial"/>
                <a:cs typeface="Arial"/>
              </a:rPr>
              <a:t>the </a:t>
            </a:r>
            <a:r>
              <a:rPr dirty="0" sz="2000" spc="-5">
                <a:latin typeface="Arial"/>
                <a:cs typeface="Arial"/>
              </a:rPr>
              <a:t>first </a:t>
            </a:r>
            <a:r>
              <a:rPr dirty="0" sz="2000">
                <a:latin typeface="Arial"/>
                <a:cs typeface="Arial"/>
              </a:rPr>
              <a:t>case, the </a:t>
            </a:r>
            <a:r>
              <a:rPr dirty="0" sz="2000" spc="-5">
                <a:latin typeface="Arial"/>
                <a:cs typeface="Arial"/>
              </a:rPr>
              <a:t>memory </a:t>
            </a:r>
            <a:r>
              <a:rPr dirty="0" sz="2000">
                <a:latin typeface="Arial"/>
                <a:cs typeface="Arial"/>
              </a:rPr>
              <a:t>chip </a:t>
            </a:r>
            <a:r>
              <a:rPr dirty="0" sz="2000" spc="-5">
                <a:latin typeface="Arial"/>
                <a:cs typeface="Arial"/>
              </a:rPr>
              <a:t>occupies the piece</a:t>
            </a:r>
            <a:r>
              <a:rPr dirty="0" sz="2000" spc="3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the memory map identified as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before.</a:t>
            </a:r>
            <a:endParaRPr sz="2000">
              <a:latin typeface="Arial"/>
              <a:cs typeface="Arial"/>
            </a:endParaRPr>
          </a:p>
          <a:p>
            <a:pPr lvl="1" marL="697865" marR="508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Arial"/>
                <a:cs typeface="Arial"/>
              </a:rPr>
              <a:t>In the </a:t>
            </a:r>
            <a:r>
              <a:rPr dirty="0" sz="2000">
                <a:latin typeface="Arial"/>
                <a:cs typeface="Arial"/>
              </a:rPr>
              <a:t>second </a:t>
            </a:r>
            <a:r>
              <a:rPr dirty="0" sz="2000" spc="-5">
                <a:latin typeface="Arial"/>
                <a:cs typeface="Arial"/>
              </a:rPr>
              <a:t>case, it occupies the piece </a:t>
            </a:r>
            <a:r>
              <a:rPr dirty="0" sz="2000">
                <a:latin typeface="Arial"/>
                <a:cs typeface="Arial"/>
              </a:rPr>
              <a:t>identified as  after.</a:t>
            </a:r>
            <a:endParaRPr sz="2000">
              <a:latin typeface="Arial"/>
              <a:cs typeface="Arial"/>
            </a:endParaRPr>
          </a:p>
          <a:p>
            <a:pPr marL="2291080">
              <a:lnSpc>
                <a:spcPts val="1335"/>
              </a:lnSpc>
              <a:tabLst>
                <a:tab pos="4817110" algn="l"/>
              </a:tabLst>
            </a:pPr>
            <a:r>
              <a:rPr dirty="0" sz="1400">
                <a:latin typeface="Arial"/>
                <a:cs typeface="Arial"/>
              </a:rPr>
              <a:t>Before	After</a:t>
            </a:r>
            <a:endParaRPr sz="1400">
              <a:latin typeface="Arial"/>
              <a:cs typeface="Arial"/>
            </a:endParaRPr>
          </a:p>
          <a:p>
            <a:pPr marL="1635125">
              <a:lnSpc>
                <a:spcPct val="100000"/>
              </a:lnSpc>
              <a:spcBef>
                <a:spcPts val="365"/>
              </a:spcBef>
              <a:tabLst>
                <a:tab pos="4086225" algn="l"/>
              </a:tabLst>
            </a:pPr>
            <a:r>
              <a:rPr dirty="0" sz="1000" spc="-10">
                <a:latin typeface="Arial"/>
                <a:cs typeface="Arial"/>
              </a:rPr>
              <a:t>0000	0000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802" y="379221"/>
            <a:ext cx="73812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High-Order vs. Low-Order Address</a:t>
            </a:r>
            <a:r>
              <a:rPr dirty="0" spc="-160"/>
              <a:t> </a:t>
            </a:r>
            <a:r>
              <a:rPr dirty="0" spc="-5"/>
              <a:t>Lines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64540" y="1566418"/>
            <a:ext cx="7616190" cy="35998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9900CC"/>
              </a:buClr>
              <a:buSzPct val="128846"/>
              <a:buChar char="•"/>
              <a:tabLst>
                <a:tab pos="355600" algn="l"/>
                <a:tab pos="356235" algn="l"/>
              </a:tabLst>
            </a:pPr>
            <a:r>
              <a:rPr dirty="0" sz="2600" spc="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address </a:t>
            </a:r>
            <a:r>
              <a:rPr dirty="0" sz="2600" spc="-5">
                <a:latin typeface="Arial"/>
                <a:cs typeface="Arial"/>
              </a:rPr>
              <a:t>lines </a:t>
            </a:r>
            <a:r>
              <a:rPr dirty="0" sz="2600">
                <a:latin typeface="Arial"/>
                <a:cs typeface="Arial"/>
              </a:rPr>
              <a:t>from a microprocessor can be  classified into two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types:</a:t>
            </a:r>
            <a:endParaRPr sz="26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85"/>
              </a:spcBef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High-Order</a:t>
            </a:r>
            <a:endParaRPr sz="24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484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Arial"/>
                <a:cs typeface="Arial"/>
              </a:rPr>
              <a:t>Used for memory chip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selection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70"/>
              </a:spcBef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Low-Order</a:t>
            </a:r>
            <a:endParaRPr sz="24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484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Arial"/>
                <a:cs typeface="Arial"/>
              </a:rPr>
              <a:t>Used for location selection within a memory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chip.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lvl="1" marL="756285" marR="5080" indent="-286385">
              <a:lnSpc>
                <a:spcPct val="100000"/>
              </a:lnSpc>
              <a:buClr>
                <a:srgbClr val="FF0066"/>
              </a:buClr>
              <a:buChar char="–"/>
              <a:tabLst>
                <a:tab pos="756920" algn="l"/>
                <a:tab pos="1550035" algn="l"/>
                <a:tab pos="3501390" algn="l"/>
                <a:tab pos="3942079" algn="l"/>
                <a:tab pos="4958715" algn="l"/>
                <a:tab pos="6621780" algn="l"/>
                <a:tab pos="7179309" algn="l"/>
              </a:tabLst>
            </a:pPr>
            <a:r>
              <a:rPr dirty="0" sz="2400" spc="-5">
                <a:latin typeface="Arial"/>
                <a:cs typeface="Arial"/>
              </a:rPr>
              <a:t>Th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	</a:t>
            </a:r>
            <a:r>
              <a:rPr dirty="0" sz="2400" spc="-5">
                <a:latin typeface="Arial"/>
                <a:cs typeface="Arial"/>
              </a:rPr>
              <a:t>cl</a:t>
            </a:r>
            <a:r>
              <a:rPr dirty="0" sz="2400" spc="-5">
                <a:latin typeface="Arial"/>
                <a:cs typeface="Arial"/>
              </a:rPr>
              <a:t>as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fication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h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gh</a:t>
            </a:r>
            <a:r>
              <a:rPr dirty="0" sz="2400" spc="-5">
                <a:latin typeface="Arial"/>
                <a:cs typeface="Arial"/>
              </a:rPr>
              <a:t>ly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5">
                <a:latin typeface="Arial"/>
                <a:cs typeface="Arial"/>
              </a:rPr>
              <a:t>epen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5">
                <a:latin typeface="Arial"/>
                <a:cs typeface="Arial"/>
              </a:rPr>
              <a:t>ent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the  </a:t>
            </a:r>
            <a:r>
              <a:rPr dirty="0" sz="2400" spc="-5">
                <a:latin typeface="Arial"/>
                <a:cs typeface="Arial"/>
              </a:rPr>
              <a:t>memory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5">
                <a:latin typeface="Arial"/>
                <a:cs typeface="Arial"/>
              </a:rPr>
              <a:t> design.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9782" y="379221"/>
            <a:ext cx="19659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</a:t>
            </a:r>
            <a:r>
              <a:rPr dirty="0" spc="-95"/>
              <a:t> </a:t>
            </a:r>
            <a:r>
              <a:rPr dirty="0" spc="-5"/>
              <a:t>Lines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64540" y="1092453"/>
            <a:ext cx="7618095" cy="4892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7620" indent="-342900">
              <a:lnSpc>
                <a:spcPct val="100000"/>
              </a:lnSpc>
              <a:spcBef>
                <a:spcPts val="100"/>
              </a:spcBef>
              <a:buClr>
                <a:srgbClr val="9900CC"/>
              </a:buClr>
              <a:buSzPct val="129166"/>
              <a:buChar char="•"/>
              <a:tabLst>
                <a:tab pos="355600" algn="l"/>
                <a:tab pos="356235" algn="l"/>
                <a:tab pos="909955" algn="l"/>
                <a:tab pos="1381125" algn="l"/>
                <a:tab pos="2019935" algn="l"/>
                <a:tab pos="3065780" algn="l"/>
                <a:tab pos="4708525" algn="l"/>
                <a:tab pos="5415915" algn="l"/>
                <a:tab pos="6311900" algn="l"/>
              </a:tabLst>
            </a:pPr>
            <a:r>
              <a:rPr dirty="0" sz="2400" spc="-5">
                <a:latin typeface="Arial"/>
                <a:cs typeface="Arial"/>
              </a:rPr>
              <a:t>All</a:t>
            </a:r>
            <a:r>
              <a:rPr dirty="0" sz="2400" spc="-5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f	the	</a:t>
            </a:r>
            <a:r>
              <a:rPr dirty="0" sz="2400" spc="-5">
                <a:latin typeface="Arial"/>
                <a:cs typeface="Arial"/>
              </a:rPr>
              <a:t>ab</a:t>
            </a:r>
            <a:r>
              <a:rPr dirty="0" sz="2400" spc="-15">
                <a:latin typeface="Arial"/>
                <a:cs typeface="Arial"/>
              </a:rPr>
              <a:t>o</a:t>
            </a:r>
            <a:r>
              <a:rPr dirty="0" sz="2400" spc="-5">
                <a:latin typeface="Arial"/>
                <a:cs typeface="Arial"/>
              </a:rPr>
              <a:t>ve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scussion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ha</a:t>
            </a:r>
            <a:r>
              <a:rPr dirty="0" sz="2400" spc="-5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been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regard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ng  </a:t>
            </a:r>
            <a:r>
              <a:rPr dirty="0" sz="2400" spc="-5">
                <a:latin typeface="Arial"/>
                <a:cs typeface="Arial"/>
              </a:rPr>
              <a:t>memory length. </a:t>
            </a:r>
            <a:r>
              <a:rPr dirty="0" sz="2400">
                <a:latin typeface="Arial"/>
                <a:cs typeface="Arial"/>
              </a:rPr>
              <a:t>Lets </a:t>
            </a:r>
            <a:r>
              <a:rPr dirty="0" sz="2400" spc="-5">
                <a:latin typeface="Arial"/>
                <a:cs typeface="Arial"/>
              </a:rPr>
              <a:t>look at memory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width.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00CC"/>
              </a:buClr>
              <a:buSzPct val="129166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2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said</a:t>
            </a:r>
            <a:r>
              <a:rPr dirty="0" sz="2400" spc="2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that</a:t>
            </a:r>
            <a:r>
              <a:rPr dirty="0" sz="2400" spc="2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54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width</a:t>
            </a:r>
            <a:r>
              <a:rPr dirty="0" sz="2400" spc="2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is</a:t>
            </a:r>
            <a:r>
              <a:rPr dirty="0" sz="2400" spc="25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number</a:t>
            </a:r>
            <a:r>
              <a:rPr dirty="0" sz="2400" spc="254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2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bits</a:t>
            </a:r>
            <a:r>
              <a:rPr dirty="0" sz="2400" spc="254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</a:t>
            </a:r>
            <a:r>
              <a:rPr dirty="0" sz="2400" spc="254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each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Arial"/>
                <a:cs typeface="Arial"/>
              </a:rPr>
              <a:t>memory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word.</a:t>
            </a:r>
            <a:endParaRPr sz="2400">
              <a:latin typeface="Arial"/>
              <a:cs typeface="Arial"/>
            </a:endParaRPr>
          </a:p>
          <a:p>
            <a:pPr algn="just" lvl="1" marL="756285" marR="6350" indent="-286385">
              <a:lnSpc>
                <a:spcPct val="100000"/>
              </a:lnSpc>
              <a:spcBef>
                <a:spcPts val="575"/>
              </a:spcBef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>
                <a:latin typeface="Arial"/>
                <a:cs typeface="Arial"/>
              </a:rPr>
              <a:t>We </a:t>
            </a:r>
            <a:r>
              <a:rPr dirty="0" sz="2400" spc="-5">
                <a:latin typeface="Arial"/>
                <a:cs typeface="Arial"/>
              </a:rPr>
              <a:t>have been </a:t>
            </a:r>
            <a:r>
              <a:rPr dirty="0" sz="2400">
                <a:latin typeface="Arial"/>
                <a:cs typeface="Arial"/>
              </a:rPr>
              <a:t>assuming </a:t>
            </a:r>
            <a:r>
              <a:rPr dirty="0" sz="2400" spc="-5">
                <a:latin typeface="Arial"/>
                <a:cs typeface="Arial"/>
              </a:rPr>
              <a:t>so </a:t>
            </a:r>
            <a:r>
              <a:rPr dirty="0" sz="2400">
                <a:latin typeface="Arial"/>
                <a:cs typeface="Arial"/>
              </a:rPr>
              <a:t>far </a:t>
            </a:r>
            <a:r>
              <a:rPr dirty="0" sz="2400" spc="-5">
                <a:latin typeface="Arial"/>
                <a:cs typeface="Arial"/>
              </a:rPr>
              <a:t>that our memory  chips have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right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width.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lr>
                <a:srgbClr val="FF0066"/>
              </a:buClr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What if </a:t>
            </a:r>
            <a:r>
              <a:rPr dirty="0" sz="2400">
                <a:latin typeface="Arial"/>
                <a:cs typeface="Arial"/>
              </a:rPr>
              <a:t>they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don’t?</a:t>
            </a:r>
            <a:endParaRPr sz="2400">
              <a:latin typeface="Arial"/>
              <a:cs typeface="Arial"/>
            </a:endParaRPr>
          </a:p>
          <a:p>
            <a:pPr algn="just" marL="756285" marR="6985" indent="-286385">
              <a:lnSpc>
                <a:spcPct val="100000"/>
              </a:lnSpc>
              <a:spcBef>
                <a:spcPts val="445"/>
              </a:spcBef>
              <a:buClr>
                <a:srgbClr val="FF0066"/>
              </a:buClr>
              <a:buChar char="•"/>
              <a:tabLst>
                <a:tab pos="756920" algn="l"/>
              </a:tabLst>
            </a:pPr>
            <a:r>
              <a:rPr dirty="0" sz="1800">
                <a:latin typeface="Arial"/>
                <a:cs typeface="Arial"/>
              </a:rPr>
              <a:t>It </a:t>
            </a:r>
            <a:r>
              <a:rPr dirty="0" sz="1800" spc="-5">
                <a:latin typeface="Arial"/>
                <a:cs typeface="Arial"/>
              </a:rPr>
              <a:t>is </a:t>
            </a:r>
            <a:r>
              <a:rPr dirty="0" sz="1800">
                <a:latin typeface="Arial"/>
                <a:cs typeface="Arial"/>
              </a:rPr>
              <a:t>very common to </a:t>
            </a:r>
            <a:r>
              <a:rPr dirty="0" sz="1800" spc="-5">
                <a:latin typeface="Arial"/>
                <a:cs typeface="Arial"/>
              </a:rPr>
              <a:t>find memory chips </a:t>
            </a:r>
            <a:r>
              <a:rPr dirty="0" sz="1800">
                <a:latin typeface="Arial"/>
                <a:cs typeface="Arial"/>
              </a:rPr>
              <a:t>that </a:t>
            </a:r>
            <a:r>
              <a:rPr dirty="0" sz="1800" spc="-5">
                <a:latin typeface="Arial"/>
                <a:cs typeface="Arial"/>
              </a:rPr>
              <a:t>have only 4 bits </a:t>
            </a:r>
            <a:r>
              <a:rPr dirty="0" sz="1800" spc="-10">
                <a:latin typeface="Arial"/>
                <a:cs typeface="Arial"/>
              </a:rPr>
              <a:t>per  </a:t>
            </a:r>
            <a:r>
              <a:rPr dirty="0" sz="1800" spc="-5">
                <a:latin typeface="Arial"/>
                <a:cs typeface="Arial"/>
              </a:rPr>
              <a:t>location.</a:t>
            </a:r>
            <a:endParaRPr sz="1800">
              <a:latin typeface="Arial"/>
              <a:cs typeface="Arial"/>
            </a:endParaRPr>
          </a:p>
          <a:p>
            <a:pPr marL="756285" marR="8890" indent="-94615">
              <a:lnSpc>
                <a:spcPct val="100000"/>
              </a:lnSpc>
              <a:spcBef>
                <a:spcPts val="434"/>
              </a:spcBef>
            </a:pPr>
            <a:r>
              <a:rPr dirty="0" sz="1800" spc="-5">
                <a:latin typeface="Arial"/>
                <a:cs typeface="Arial"/>
              </a:rPr>
              <a:t>How would you design a </a:t>
            </a:r>
            <a:r>
              <a:rPr dirty="0" sz="1800" spc="-10">
                <a:latin typeface="Arial"/>
                <a:cs typeface="Arial"/>
              </a:rPr>
              <a:t>byte wide </a:t>
            </a:r>
            <a:r>
              <a:rPr dirty="0" sz="1800" spc="-5">
                <a:latin typeface="Arial"/>
                <a:cs typeface="Arial"/>
              </a:rPr>
              <a:t>memory system using these  chips?</a:t>
            </a:r>
            <a:endParaRPr sz="1800">
              <a:latin typeface="Arial"/>
              <a:cs typeface="Arial"/>
            </a:endParaRPr>
          </a:p>
          <a:p>
            <a:pPr algn="just" marL="756285" marR="5080" indent="-286385">
              <a:lnSpc>
                <a:spcPct val="100000"/>
              </a:lnSpc>
              <a:spcBef>
                <a:spcPts val="430"/>
              </a:spcBef>
              <a:buClr>
                <a:srgbClr val="FF0066"/>
              </a:buClr>
              <a:buChar char="•"/>
              <a:tabLst>
                <a:tab pos="756920" algn="l"/>
              </a:tabLst>
            </a:pPr>
            <a:r>
              <a:rPr dirty="0" sz="1800">
                <a:latin typeface="Arial"/>
                <a:cs typeface="Arial"/>
              </a:rPr>
              <a:t>We </a:t>
            </a:r>
            <a:r>
              <a:rPr dirty="0" sz="1800" spc="-5">
                <a:latin typeface="Arial"/>
                <a:cs typeface="Arial"/>
              </a:rPr>
              <a:t>use </a:t>
            </a:r>
            <a:r>
              <a:rPr dirty="0" sz="1800" spc="-10">
                <a:latin typeface="Arial"/>
                <a:cs typeface="Arial"/>
              </a:rPr>
              <a:t>two </a:t>
            </a:r>
            <a:r>
              <a:rPr dirty="0" sz="1800" spc="-5">
                <a:latin typeface="Arial"/>
                <a:cs typeface="Arial"/>
              </a:rPr>
              <a:t>chips </a:t>
            </a:r>
            <a:r>
              <a:rPr dirty="0" sz="1800">
                <a:latin typeface="Arial"/>
                <a:cs typeface="Arial"/>
              </a:rPr>
              <a:t>for the </a:t>
            </a:r>
            <a:r>
              <a:rPr dirty="0" sz="1800" spc="-5">
                <a:latin typeface="Arial"/>
                <a:cs typeface="Arial"/>
              </a:rPr>
              <a:t>same address range. </a:t>
            </a:r>
            <a:r>
              <a:rPr dirty="0" sz="1800">
                <a:latin typeface="Arial"/>
                <a:cs typeface="Arial"/>
              </a:rPr>
              <a:t>One </a:t>
            </a:r>
            <a:r>
              <a:rPr dirty="0" sz="1800" spc="-5">
                <a:latin typeface="Arial"/>
                <a:cs typeface="Arial"/>
              </a:rPr>
              <a:t>chip will supply  4 of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data </a:t>
            </a:r>
            <a:r>
              <a:rPr dirty="0" sz="1800">
                <a:latin typeface="Arial"/>
                <a:cs typeface="Arial"/>
              </a:rPr>
              <a:t>bits </a:t>
            </a:r>
            <a:r>
              <a:rPr dirty="0" sz="1800" spc="-5">
                <a:latin typeface="Arial"/>
                <a:cs typeface="Arial"/>
              </a:rPr>
              <a:t>per address and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other chip supply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other 4  data bits </a:t>
            </a:r>
            <a:r>
              <a:rPr dirty="0" sz="1800">
                <a:latin typeface="Arial"/>
                <a:cs typeface="Arial"/>
              </a:rPr>
              <a:t>for the </a:t>
            </a:r>
            <a:r>
              <a:rPr dirty="0" sz="1800" spc="-5">
                <a:latin typeface="Arial"/>
                <a:cs typeface="Arial"/>
              </a:rPr>
              <a:t>same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address.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9782" y="379221"/>
            <a:ext cx="19659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</a:t>
            </a:r>
            <a:r>
              <a:rPr dirty="0" spc="-95"/>
              <a:t> </a:t>
            </a:r>
            <a:r>
              <a:rPr dirty="0" spc="-5"/>
              <a:t>Lines</a:t>
            </a:r>
          </a:p>
        </p:txBody>
      </p:sp>
      <p:sp>
        <p:nvSpPr>
          <p:cNvPr id="3" name="object 3"/>
          <p:cNvSpPr/>
          <p:nvPr/>
        </p:nvSpPr>
        <p:spPr>
          <a:xfrm>
            <a:off x="3343655" y="3191255"/>
            <a:ext cx="641985" cy="1187450"/>
          </a:xfrm>
          <a:custGeom>
            <a:avLst/>
            <a:gdLst/>
            <a:ahLst/>
            <a:cxnLst/>
            <a:rect l="l" t="t" r="r" b="b"/>
            <a:pathLst>
              <a:path w="641985" h="1187450">
                <a:moveTo>
                  <a:pt x="0" y="1187196"/>
                </a:moveTo>
                <a:lnTo>
                  <a:pt x="641603" y="1187196"/>
                </a:lnTo>
                <a:lnTo>
                  <a:pt x="641603" y="0"/>
                </a:lnTo>
                <a:lnTo>
                  <a:pt x="0" y="0"/>
                </a:lnTo>
                <a:lnTo>
                  <a:pt x="0" y="118719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43655" y="3191255"/>
            <a:ext cx="641985" cy="1187450"/>
          </a:xfrm>
          <a:custGeom>
            <a:avLst/>
            <a:gdLst/>
            <a:ahLst/>
            <a:cxnLst/>
            <a:rect l="l" t="t" r="r" b="b"/>
            <a:pathLst>
              <a:path w="641985" h="1187450">
                <a:moveTo>
                  <a:pt x="0" y="1187196"/>
                </a:moveTo>
                <a:lnTo>
                  <a:pt x="641603" y="1187196"/>
                </a:lnTo>
                <a:lnTo>
                  <a:pt x="641603" y="0"/>
                </a:lnTo>
                <a:lnTo>
                  <a:pt x="0" y="0"/>
                </a:lnTo>
                <a:lnTo>
                  <a:pt x="0" y="11871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81015" y="3215639"/>
            <a:ext cx="640080" cy="1188720"/>
          </a:xfrm>
          <a:custGeom>
            <a:avLst/>
            <a:gdLst/>
            <a:ahLst/>
            <a:cxnLst/>
            <a:rect l="l" t="t" r="r" b="b"/>
            <a:pathLst>
              <a:path w="640079" h="1188720">
                <a:moveTo>
                  <a:pt x="0" y="1188719"/>
                </a:moveTo>
                <a:lnTo>
                  <a:pt x="640079" y="1188719"/>
                </a:lnTo>
                <a:lnTo>
                  <a:pt x="640079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81015" y="3215639"/>
            <a:ext cx="640080" cy="1188720"/>
          </a:xfrm>
          <a:custGeom>
            <a:avLst/>
            <a:gdLst/>
            <a:ahLst/>
            <a:cxnLst/>
            <a:rect l="l" t="t" r="r" b="b"/>
            <a:pathLst>
              <a:path w="640079" h="1188720">
                <a:moveTo>
                  <a:pt x="0" y="1188719"/>
                </a:moveTo>
                <a:lnTo>
                  <a:pt x="640079" y="1188719"/>
                </a:lnTo>
                <a:lnTo>
                  <a:pt x="640079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13403" y="3093720"/>
            <a:ext cx="100584" cy="102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52288" y="3119627"/>
            <a:ext cx="99060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85259" y="3307079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49496" y="3307079"/>
            <a:ext cx="3175" cy="1280160"/>
          </a:xfrm>
          <a:custGeom>
            <a:avLst/>
            <a:gdLst/>
            <a:ahLst/>
            <a:cxnLst/>
            <a:rect l="l" t="t" r="r" b="b"/>
            <a:pathLst>
              <a:path w="3175" h="1280160">
                <a:moveTo>
                  <a:pt x="3048" y="0"/>
                </a:moveTo>
                <a:lnTo>
                  <a:pt x="0" y="128016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5591" y="4579620"/>
            <a:ext cx="2451100" cy="1905"/>
          </a:xfrm>
          <a:custGeom>
            <a:avLst/>
            <a:gdLst/>
            <a:ahLst/>
            <a:cxnLst/>
            <a:rect l="l" t="t" r="r" b="b"/>
            <a:pathLst>
              <a:path w="2451100" h="1904">
                <a:moveTo>
                  <a:pt x="0" y="1523"/>
                </a:moveTo>
                <a:lnTo>
                  <a:pt x="245059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85259" y="3489959"/>
            <a:ext cx="269875" cy="9525"/>
          </a:xfrm>
          <a:custGeom>
            <a:avLst/>
            <a:gdLst/>
            <a:ahLst/>
            <a:cxnLst/>
            <a:rect l="l" t="t" r="r" b="b"/>
            <a:pathLst>
              <a:path w="269875" h="9525">
                <a:moveTo>
                  <a:pt x="0" y="0"/>
                </a:moveTo>
                <a:lnTo>
                  <a:pt x="269748" y="914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58055" y="3502152"/>
            <a:ext cx="1905" cy="1183005"/>
          </a:xfrm>
          <a:custGeom>
            <a:avLst/>
            <a:gdLst/>
            <a:ahLst/>
            <a:cxnLst/>
            <a:rect l="l" t="t" r="r" b="b"/>
            <a:pathLst>
              <a:path w="1904" h="1183004">
                <a:moveTo>
                  <a:pt x="0" y="0"/>
                </a:moveTo>
                <a:lnTo>
                  <a:pt x="1524" y="1182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58055" y="4678679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 h="0">
                <a:moveTo>
                  <a:pt x="0" y="0"/>
                </a:moveTo>
                <a:lnTo>
                  <a:pt x="25603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85259" y="3764279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6615" y="3764279"/>
            <a:ext cx="0" cy="995680"/>
          </a:xfrm>
          <a:custGeom>
            <a:avLst/>
            <a:gdLst/>
            <a:ahLst/>
            <a:cxnLst/>
            <a:rect l="l" t="t" r="r" b="b"/>
            <a:pathLst>
              <a:path w="0" h="995679">
                <a:moveTo>
                  <a:pt x="0" y="0"/>
                </a:moveTo>
                <a:lnTo>
                  <a:pt x="0" y="9951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66615" y="4765547"/>
            <a:ext cx="2646045" cy="5080"/>
          </a:xfrm>
          <a:custGeom>
            <a:avLst/>
            <a:gdLst/>
            <a:ahLst/>
            <a:cxnLst/>
            <a:rect l="l" t="t" r="r" b="b"/>
            <a:pathLst>
              <a:path w="2646045" h="5079">
                <a:moveTo>
                  <a:pt x="0" y="0"/>
                </a:moveTo>
                <a:lnTo>
                  <a:pt x="2645664" y="457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85259" y="403860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75176" y="4038600"/>
            <a:ext cx="0" cy="812800"/>
          </a:xfrm>
          <a:custGeom>
            <a:avLst/>
            <a:gdLst/>
            <a:ahLst/>
            <a:cxnLst/>
            <a:rect l="l" t="t" r="r" b="b"/>
            <a:pathLst>
              <a:path w="0" h="812800">
                <a:moveTo>
                  <a:pt x="0" y="0"/>
                </a:moveTo>
                <a:lnTo>
                  <a:pt x="0" y="81229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75176" y="4850891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 h="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21096" y="3328415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 h="0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80759" y="3336035"/>
            <a:ext cx="9525" cy="725805"/>
          </a:xfrm>
          <a:custGeom>
            <a:avLst/>
            <a:gdLst/>
            <a:ahLst/>
            <a:cxnLst/>
            <a:rect l="l" t="t" r="r" b="b"/>
            <a:pathLst>
              <a:path w="9525" h="725804">
                <a:moveTo>
                  <a:pt x="0" y="0"/>
                </a:moveTo>
                <a:lnTo>
                  <a:pt x="9143" y="7254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85332" y="4059935"/>
            <a:ext cx="719455" cy="1905"/>
          </a:xfrm>
          <a:custGeom>
            <a:avLst/>
            <a:gdLst/>
            <a:ahLst/>
            <a:cxnLst/>
            <a:rect l="l" t="t" r="r" b="b"/>
            <a:pathLst>
              <a:path w="719454" h="1904">
                <a:moveTo>
                  <a:pt x="0" y="1524"/>
                </a:moveTo>
                <a:lnTo>
                  <a:pt x="71932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21096" y="351129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 h="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95415" y="3511296"/>
            <a:ext cx="0" cy="640080"/>
          </a:xfrm>
          <a:custGeom>
            <a:avLst/>
            <a:gdLst/>
            <a:ahLst/>
            <a:cxnLst/>
            <a:rect l="l" t="t" r="r" b="b"/>
            <a:pathLst>
              <a:path w="0" h="640079">
                <a:moveTo>
                  <a:pt x="0" y="0"/>
                </a:moveTo>
                <a:lnTo>
                  <a:pt x="0" y="64007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95415" y="4151376"/>
            <a:ext cx="822960" cy="0"/>
          </a:xfrm>
          <a:custGeom>
            <a:avLst/>
            <a:gdLst/>
            <a:ahLst/>
            <a:cxnLst/>
            <a:rect l="l" t="t" r="r" b="b"/>
            <a:pathLst>
              <a:path w="822959" h="0">
                <a:moveTo>
                  <a:pt x="0" y="0"/>
                </a:moveTo>
                <a:lnTo>
                  <a:pt x="8229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21096" y="3694176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03976" y="3694176"/>
            <a:ext cx="0" cy="548640"/>
          </a:xfrm>
          <a:custGeom>
            <a:avLst/>
            <a:gdLst/>
            <a:ahLst/>
            <a:cxnLst/>
            <a:rect l="l" t="t" r="r" b="b"/>
            <a:pathLst>
              <a:path w="0"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903976" y="424281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21096" y="3968496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 h="0">
                <a:moveTo>
                  <a:pt x="0" y="0"/>
                </a:moveTo>
                <a:lnTo>
                  <a:pt x="929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12535" y="3968496"/>
            <a:ext cx="1905" cy="384175"/>
          </a:xfrm>
          <a:custGeom>
            <a:avLst/>
            <a:gdLst/>
            <a:ahLst/>
            <a:cxnLst/>
            <a:rect l="l" t="t" r="r" b="b"/>
            <a:pathLst>
              <a:path w="1904" h="384175">
                <a:moveTo>
                  <a:pt x="1524" y="0"/>
                </a:moveTo>
                <a:lnTo>
                  <a:pt x="0" y="38404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812535" y="4340352"/>
            <a:ext cx="1030605" cy="6350"/>
          </a:xfrm>
          <a:custGeom>
            <a:avLst/>
            <a:gdLst/>
            <a:ahLst/>
            <a:cxnLst/>
            <a:rect l="l" t="t" r="r" b="b"/>
            <a:pathLst>
              <a:path w="1030604" h="6350">
                <a:moveTo>
                  <a:pt x="0" y="6096"/>
                </a:moveTo>
                <a:lnTo>
                  <a:pt x="103022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408676" y="2054351"/>
            <a:ext cx="0" cy="1065530"/>
          </a:xfrm>
          <a:custGeom>
            <a:avLst/>
            <a:gdLst/>
            <a:ahLst/>
            <a:cxnLst/>
            <a:rect l="l" t="t" r="r" b="b"/>
            <a:pathLst>
              <a:path w="0" h="1065530">
                <a:moveTo>
                  <a:pt x="0" y="106527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240279" y="2054351"/>
            <a:ext cx="3162300" cy="6350"/>
          </a:xfrm>
          <a:custGeom>
            <a:avLst/>
            <a:gdLst/>
            <a:ahLst/>
            <a:cxnLst/>
            <a:rect l="l" t="t" r="r" b="b"/>
            <a:pathLst>
              <a:path w="3162300" h="6350">
                <a:moveTo>
                  <a:pt x="3162299" y="0"/>
                </a:moveTo>
                <a:lnTo>
                  <a:pt x="0" y="60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71315" y="2054351"/>
            <a:ext cx="0" cy="269875"/>
          </a:xfrm>
          <a:custGeom>
            <a:avLst/>
            <a:gdLst/>
            <a:ahLst/>
            <a:cxnLst/>
            <a:rect l="l" t="t" r="r" b="b"/>
            <a:pathLst>
              <a:path w="0" h="269875">
                <a:moveTo>
                  <a:pt x="0" y="0"/>
                </a:moveTo>
                <a:lnTo>
                  <a:pt x="0" y="26974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71315" y="2654807"/>
            <a:ext cx="0" cy="443865"/>
          </a:xfrm>
          <a:custGeom>
            <a:avLst/>
            <a:gdLst/>
            <a:ahLst/>
            <a:cxnLst/>
            <a:rect l="l" t="t" r="r" b="b"/>
            <a:pathLst>
              <a:path w="0" h="443864">
                <a:moveTo>
                  <a:pt x="0" y="0"/>
                </a:moveTo>
                <a:lnTo>
                  <a:pt x="0" y="4434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712208" y="3555491"/>
            <a:ext cx="355600" cy="547370"/>
          </a:xfrm>
          <a:custGeom>
            <a:avLst/>
            <a:gdLst/>
            <a:ahLst/>
            <a:cxnLst/>
            <a:rect l="l" t="t" r="r" b="b"/>
            <a:pathLst>
              <a:path w="355600" h="547370">
                <a:moveTo>
                  <a:pt x="266318" y="0"/>
                </a:moveTo>
                <a:lnTo>
                  <a:pt x="266318" y="136779"/>
                </a:lnTo>
                <a:lnTo>
                  <a:pt x="0" y="136779"/>
                </a:lnTo>
                <a:lnTo>
                  <a:pt x="0" y="410337"/>
                </a:lnTo>
                <a:lnTo>
                  <a:pt x="266318" y="410337"/>
                </a:lnTo>
                <a:lnTo>
                  <a:pt x="266318" y="547116"/>
                </a:lnTo>
                <a:lnTo>
                  <a:pt x="355091" y="273558"/>
                </a:lnTo>
                <a:lnTo>
                  <a:pt x="26631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12208" y="3555491"/>
            <a:ext cx="355600" cy="547370"/>
          </a:xfrm>
          <a:custGeom>
            <a:avLst/>
            <a:gdLst/>
            <a:ahLst/>
            <a:cxnLst/>
            <a:rect l="l" t="t" r="r" b="b"/>
            <a:pathLst>
              <a:path w="355600" h="547370">
                <a:moveTo>
                  <a:pt x="0" y="136779"/>
                </a:moveTo>
                <a:lnTo>
                  <a:pt x="266318" y="136779"/>
                </a:lnTo>
                <a:lnTo>
                  <a:pt x="266318" y="0"/>
                </a:lnTo>
                <a:lnTo>
                  <a:pt x="355091" y="273558"/>
                </a:lnTo>
                <a:lnTo>
                  <a:pt x="266318" y="547116"/>
                </a:lnTo>
                <a:lnTo>
                  <a:pt x="266318" y="410337"/>
                </a:lnTo>
                <a:lnTo>
                  <a:pt x="0" y="410337"/>
                </a:lnTo>
                <a:lnTo>
                  <a:pt x="0" y="1367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971800" y="3555491"/>
            <a:ext cx="355600" cy="547370"/>
          </a:xfrm>
          <a:custGeom>
            <a:avLst/>
            <a:gdLst/>
            <a:ahLst/>
            <a:cxnLst/>
            <a:rect l="l" t="t" r="r" b="b"/>
            <a:pathLst>
              <a:path w="355600" h="547370">
                <a:moveTo>
                  <a:pt x="266319" y="0"/>
                </a:moveTo>
                <a:lnTo>
                  <a:pt x="266319" y="136779"/>
                </a:lnTo>
                <a:lnTo>
                  <a:pt x="0" y="136779"/>
                </a:lnTo>
                <a:lnTo>
                  <a:pt x="0" y="410337"/>
                </a:lnTo>
                <a:lnTo>
                  <a:pt x="266319" y="410337"/>
                </a:lnTo>
                <a:lnTo>
                  <a:pt x="266319" y="547116"/>
                </a:lnTo>
                <a:lnTo>
                  <a:pt x="355091" y="273558"/>
                </a:lnTo>
                <a:lnTo>
                  <a:pt x="266319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71800" y="3555491"/>
            <a:ext cx="355600" cy="547370"/>
          </a:xfrm>
          <a:custGeom>
            <a:avLst/>
            <a:gdLst/>
            <a:ahLst/>
            <a:cxnLst/>
            <a:rect l="l" t="t" r="r" b="b"/>
            <a:pathLst>
              <a:path w="355600" h="547370">
                <a:moveTo>
                  <a:pt x="0" y="136779"/>
                </a:moveTo>
                <a:lnTo>
                  <a:pt x="266319" y="136779"/>
                </a:lnTo>
                <a:lnTo>
                  <a:pt x="266319" y="0"/>
                </a:lnTo>
                <a:lnTo>
                  <a:pt x="355091" y="273558"/>
                </a:lnTo>
                <a:lnTo>
                  <a:pt x="266319" y="547116"/>
                </a:lnTo>
                <a:lnTo>
                  <a:pt x="266319" y="410337"/>
                </a:lnTo>
                <a:lnTo>
                  <a:pt x="0" y="410337"/>
                </a:lnTo>
                <a:lnTo>
                  <a:pt x="0" y="1367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971800" y="2324100"/>
            <a:ext cx="1562100" cy="330835"/>
          </a:xfrm>
          <a:custGeom>
            <a:avLst/>
            <a:gdLst/>
            <a:ahLst/>
            <a:cxnLst/>
            <a:rect l="l" t="t" r="r" b="b"/>
            <a:pathLst>
              <a:path w="1562100" h="330835">
                <a:moveTo>
                  <a:pt x="0" y="330708"/>
                </a:moveTo>
                <a:lnTo>
                  <a:pt x="1562100" y="330708"/>
                </a:lnTo>
                <a:lnTo>
                  <a:pt x="1562100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235707" y="2324100"/>
            <a:ext cx="558165" cy="330835"/>
          </a:xfrm>
          <a:custGeom>
            <a:avLst/>
            <a:gdLst/>
            <a:ahLst/>
            <a:cxnLst/>
            <a:rect l="l" t="t" r="r" b="b"/>
            <a:pathLst>
              <a:path w="558164" h="330835">
                <a:moveTo>
                  <a:pt x="0" y="330708"/>
                </a:moveTo>
                <a:lnTo>
                  <a:pt x="557784" y="330708"/>
                </a:lnTo>
                <a:lnTo>
                  <a:pt x="557784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235707" y="2324100"/>
            <a:ext cx="2476500" cy="330835"/>
          </a:xfrm>
          <a:custGeom>
            <a:avLst/>
            <a:gdLst/>
            <a:ahLst/>
            <a:cxnLst/>
            <a:rect l="l" t="t" r="r" b="b"/>
            <a:pathLst>
              <a:path w="2476500" h="330835">
                <a:moveTo>
                  <a:pt x="0" y="330708"/>
                </a:moveTo>
                <a:lnTo>
                  <a:pt x="2476499" y="330708"/>
                </a:lnTo>
                <a:lnTo>
                  <a:pt x="2476499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533900" y="2324100"/>
            <a:ext cx="178435" cy="1638300"/>
          </a:xfrm>
          <a:custGeom>
            <a:avLst/>
            <a:gdLst/>
            <a:ahLst/>
            <a:cxnLst/>
            <a:rect l="l" t="t" r="r" b="b"/>
            <a:pathLst>
              <a:path w="178435" h="1638300">
                <a:moveTo>
                  <a:pt x="0" y="1638300"/>
                </a:moveTo>
                <a:lnTo>
                  <a:pt x="178308" y="1638300"/>
                </a:lnTo>
                <a:lnTo>
                  <a:pt x="1783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533900" y="2324100"/>
            <a:ext cx="178435" cy="1638300"/>
          </a:xfrm>
          <a:custGeom>
            <a:avLst/>
            <a:gdLst/>
            <a:ahLst/>
            <a:cxnLst/>
            <a:rect l="l" t="t" r="r" b="b"/>
            <a:pathLst>
              <a:path w="178435" h="1638300">
                <a:moveTo>
                  <a:pt x="0" y="1638300"/>
                </a:moveTo>
                <a:lnTo>
                  <a:pt x="178308" y="1638300"/>
                </a:lnTo>
                <a:lnTo>
                  <a:pt x="1783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793492" y="2324100"/>
            <a:ext cx="178435" cy="1638300"/>
          </a:xfrm>
          <a:custGeom>
            <a:avLst/>
            <a:gdLst/>
            <a:ahLst/>
            <a:cxnLst/>
            <a:rect l="l" t="t" r="r" b="b"/>
            <a:pathLst>
              <a:path w="178435" h="1638300">
                <a:moveTo>
                  <a:pt x="0" y="1638300"/>
                </a:moveTo>
                <a:lnTo>
                  <a:pt x="178307" y="1638300"/>
                </a:lnTo>
                <a:lnTo>
                  <a:pt x="178307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793492" y="2324100"/>
            <a:ext cx="178435" cy="1638300"/>
          </a:xfrm>
          <a:custGeom>
            <a:avLst/>
            <a:gdLst/>
            <a:ahLst/>
            <a:cxnLst/>
            <a:rect l="l" t="t" r="r" b="b"/>
            <a:pathLst>
              <a:path w="178435" h="1638300">
                <a:moveTo>
                  <a:pt x="0" y="1638300"/>
                </a:moveTo>
                <a:lnTo>
                  <a:pt x="178307" y="1638300"/>
                </a:lnTo>
                <a:lnTo>
                  <a:pt x="178307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596644" y="1940179"/>
            <a:ext cx="201930" cy="8204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A0</a:t>
            </a:r>
            <a:endParaRPr sz="1000">
              <a:latin typeface="Arial"/>
              <a:cs typeface="Arial"/>
            </a:endParaRPr>
          </a:p>
          <a:p>
            <a:pPr marL="23495" marR="1587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…  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48228" y="3267583"/>
            <a:ext cx="6324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762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21553" y="3266059"/>
            <a:ext cx="1892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70732" y="325374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 h="0">
                <a:moveTo>
                  <a:pt x="0" y="0"/>
                </a:moveTo>
                <a:lnTo>
                  <a:pt x="16306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323332" y="3265932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 h="0">
                <a:moveTo>
                  <a:pt x="0" y="0"/>
                </a:moveTo>
                <a:lnTo>
                  <a:pt x="16306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6874256" y="3953078"/>
            <a:ext cx="191135" cy="1013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D0</a:t>
            </a:r>
            <a:endParaRPr sz="100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latin typeface="Arial"/>
                <a:cs typeface="Arial"/>
              </a:rPr>
              <a:t>…  </a:t>
            </a:r>
            <a:r>
              <a:rPr dirty="0" sz="1000" spc="-5">
                <a:latin typeface="Arial"/>
                <a:cs typeface="Arial"/>
              </a:rPr>
              <a:t>D3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000" spc="-5">
                <a:latin typeface="Arial"/>
                <a:cs typeface="Arial"/>
              </a:rPr>
              <a:t>D4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…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D7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1601" y="377697"/>
            <a:ext cx="48596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Interfacing of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microprocessor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495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50"/>
              </a:spcBef>
              <a:buClr>
                <a:srgbClr val="9900CC"/>
              </a:buClr>
              <a:buSzPct val="128571"/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I/O</a:t>
            </a: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Interfacing</a:t>
            </a:r>
            <a:r>
              <a:rPr dirty="0" sz="2800" b="1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algn="just" marL="355600" marR="5080" indent="-255270">
              <a:lnSpc>
                <a:spcPct val="150000"/>
              </a:lnSpc>
              <a:spcBef>
                <a:spcPts val="75"/>
              </a:spcBef>
            </a:pPr>
            <a:r>
              <a:rPr dirty="0" sz="2800" spc="-5">
                <a:latin typeface="Times New Roman"/>
                <a:cs typeface="Times New Roman"/>
              </a:rPr>
              <a:t>We </a:t>
            </a:r>
            <a:r>
              <a:rPr dirty="0" sz="2800">
                <a:latin typeface="Times New Roman"/>
                <a:cs typeface="Times New Roman"/>
              </a:rPr>
              <a:t>know </a:t>
            </a:r>
            <a:r>
              <a:rPr dirty="0" sz="2800" spc="-5">
                <a:latin typeface="Times New Roman"/>
                <a:cs typeface="Times New Roman"/>
              </a:rPr>
              <a:t>that keyboard and Displays </a:t>
            </a:r>
            <a:r>
              <a:rPr dirty="0" sz="2800" spc="-10">
                <a:latin typeface="Times New Roman"/>
                <a:cs typeface="Times New Roman"/>
              </a:rPr>
              <a:t>are </a:t>
            </a:r>
            <a:r>
              <a:rPr dirty="0" sz="2800" spc="-5">
                <a:latin typeface="Times New Roman"/>
                <a:cs typeface="Times New Roman"/>
              </a:rPr>
              <a:t>used </a:t>
            </a:r>
            <a:r>
              <a:rPr dirty="0" sz="2800" spc="-15">
                <a:latin typeface="Times New Roman"/>
                <a:cs typeface="Times New Roman"/>
              </a:rPr>
              <a:t>as </a:t>
            </a:r>
            <a:r>
              <a:rPr dirty="0" sz="2800" spc="6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communication channel with </a:t>
            </a:r>
            <a:r>
              <a:rPr dirty="0" sz="2800">
                <a:latin typeface="Times New Roman"/>
                <a:cs typeface="Times New Roman"/>
              </a:rPr>
              <a:t>outside world. </a:t>
            </a:r>
            <a:r>
              <a:rPr dirty="0" sz="2800" spc="-5">
                <a:latin typeface="Times New Roman"/>
                <a:cs typeface="Times New Roman"/>
              </a:rPr>
              <a:t>So it  is necessary that </a:t>
            </a:r>
            <a:r>
              <a:rPr dirty="0" sz="2800" spc="-10">
                <a:latin typeface="Times New Roman"/>
                <a:cs typeface="Times New Roman"/>
              </a:rPr>
              <a:t>we </a:t>
            </a:r>
            <a:r>
              <a:rPr dirty="0" sz="2800" spc="-5">
                <a:latin typeface="Times New Roman"/>
                <a:cs typeface="Times New Roman"/>
              </a:rPr>
              <a:t>interface keyboard and  displays with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microprocessor. This </a:t>
            </a:r>
            <a:r>
              <a:rPr dirty="0" sz="2800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called  I/O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interfacing.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5317" y="377697"/>
            <a:ext cx="32899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Memory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interfacing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087881"/>
            <a:ext cx="7616825" cy="5146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  <a:buClr>
                <a:srgbClr val="9900CC"/>
              </a:buClr>
              <a:buSzPct val="128571"/>
              <a:buChar char="•"/>
              <a:tabLst>
                <a:tab pos="35623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There </a:t>
            </a:r>
            <a:r>
              <a:rPr dirty="0" sz="2800">
                <a:latin typeface="Times New Roman"/>
                <a:cs typeface="Times New Roman"/>
              </a:rPr>
              <a:t>needs to be </a:t>
            </a:r>
            <a:r>
              <a:rPr dirty="0" sz="2800" spc="-5">
                <a:latin typeface="Times New Roman"/>
                <a:cs typeface="Times New Roman"/>
              </a:rPr>
              <a:t>a </a:t>
            </a:r>
            <a:r>
              <a:rPr dirty="0" sz="2800">
                <a:latin typeface="Times New Roman"/>
                <a:cs typeface="Times New Roman"/>
              </a:rPr>
              <a:t>lot of </a:t>
            </a:r>
            <a:r>
              <a:rPr dirty="0" sz="2800" spc="-5">
                <a:latin typeface="Times New Roman"/>
                <a:cs typeface="Times New Roman"/>
              </a:rPr>
              <a:t>interaction </a:t>
            </a:r>
            <a:r>
              <a:rPr dirty="0" sz="2800" spc="-10">
                <a:latin typeface="Times New Roman"/>
                <a:cs typeface="Times New Roman"/>
              </a:rPr>
              <a:t>between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microprocessor 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memory </a:t>
            </a:r>
            <a:r>
              <a:rPr dirty="0" sz="2800">
                <a:latin typeface="Times New Roman"/>
                <a:cs typeface="Times New Roman"/>
              </a:rPr>
              <a:t>for the exchange  of </a:t>
            </a:r>
            <a:r>
              <a:rPr dirty="0" sz="2800" spc="-5">
                <a:latin typeface="Times New Roman"/>
                <a:cs typeface="Times New Roman"/>
              </a:rPr>
              <a:t>information </a:t>
            </a:r>
            <a:r>
              <a:rPr dirty="0" sz="2800">
                <a:latin typeface="Times New Roman"/>
                <a:cs typeface="Times New Roman"/>
              </a:rPr>
              <a:t>during </a:t>
            </a:r>
            <a:r>
              <a:rPr dirty="0" sz="2800" spc="-5">
                <a:latin typeface="Times New Roman"/>
                <a:cs typeface="Times New Roman"/>
              </a:rPr>
              <a:t>program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execution.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900CC"/>
              </a:buClr>
              <a:buFont typeface="Times New Roman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lvl="1" marL="927100" marR="6985" indent="-457200">
              <a:lnSpc>
                <a:spcPct val="100000"/>
              </a:lnSpc>
              <a:buClr>
                <a:srgbClr val="FF0066"/>
              </a:buClr>
              <a:buAutoNum type="arabicPeriod"/>
              <a:tabLst>
                <a:tab pos="927100" algn="l"/>
                <a:tab pos="927735" algn="l"/>
                <a:tab pos="2435860" algn="l"/>
                <a:tab pos="3195320" algn="l"/>
                <a:tab pos="3815079" algn="l"/>
                <a:tab pos="5953760" algn="l"/>
                <a:tab pos="6595745" algn="l"/>
              </a:tabLst>
            </a:pPr>
            <a:r>
              <a:rPr dirty="0" sz="2800" spc="-5">
                <a:latin typeface="Times New Roman"/>
                <a:cs typeface="Times New Roman"/>
              </a:rPr>
              <a:t>Me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has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its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</a:t>
            </a:r>
            <a:r>
              <a:rPr dirty="0" sz="2800" spc="-20">
                <a:latin typeface="Times New Roman"/>
                <a:cs typeface="Times New Roman"/>
              </a:rPr>
              <a:t>e</a:t>
            </a:r>
            <a:r>
              <a:rPr dirty="0" sz="2800" spc="-5">
                <a:latin typeface="Times New Roman"/>
                <a:cs typeface="Times New Roman"/>
              </a:rPr>
              <a:t>q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ire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ents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5">
                <a:latin typeface="Times New Roman"/>
                <a:cs typeface="Times New Roman"/>
              </a:rPr>
              <a:t>c</a:t>
            </a:r>
            <a:r>
              <a:rPr dirty="0" sz="2800" spc="-5">
                <a:latin typeface="Times New Roman"/>
                <a:cs typeface="Times New Roman"/>
              </a:rPr>
              <a:t>ontr</a:t>
            </a:r>
            <a:r>
              <a:rPr dirty="0" sz="2800" spc="5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l  </a:t>
            </a:r>
            <a:r>
              <a:rPr dirty="0" sz="2800" spc="-5">
                <a:latin typeface="Times New Roman"/>
                <a:cs typeface="Times New Roman"/>
              </a:rPr>
              <a:t>signals and their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timing.</a:t>
            </a:r>
            <a:endParaRPr sz="2800">
              <a:latin typeface="Times New Roman"/>
              <a:cs typeface="Times New Roman"/>
            </a:endParaRPr>
          </a:p>
          <a:p>
            <a:pPr lvl="1" marL="927100" marR="9525" indent="-457200">
              <a:lnSpc>
                <a:spcPct val="100000"/>
              </a:lnSpc>
              <a:spcBef>
                <a:spcPts val="675"/>
              </a:spcBef>
              <a:buClr>
                <a:srgbClr val="FF0066"/>
              </a:buClr>
              <a:buAutoNum type="arabicPeriod"/>
              <a:tabLst>
                <a:tab pos="927100" algn="l"/>
                <a:tab pos="927735" algn="l"/>
                <a:tab pos="1673860" algn="l"/>
                <a:tab pos="4057650" algn="l"/>
                <a:tab pos="4725670" algn="l"/>
                <a:tab pos="5255895" algn="l"/>
                <a:tab pos="730440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ic</a:t>
            </a:r>
            <a:r>
              <a:rPr dirty="0" sz="2800" spc="5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p</a:t>
            </a:r>
            <a:r>
              <a:rPr dirty="0" sz="2800" spc="-5">
                <a:latin typeface="Times New Roman"/>
                <a:cs typeface="Times New Roman"/>
              </a:rPr>
              <a:t>r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c</a:t>
            </a:r>
            <a:r>
              <a:rPr dirty="0" sz="2800" spc="-20">
                <a:latin typeface="Times New Roman"/>
                <a:cs typeface="Times New Roman"/>
              </a:rPr>
              <a:t>e</a:t>
            </a:r>
            <a:r>
              <a:rPr dirty="0" sz="2800" spc="-5">
                <a:latin typeface="Times New Roman"/>
                <a:cs typeface="Times New Roman"/>
              </a:rPr>
              <a:t>ssor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has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its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req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ire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ents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as  </a:t>
            </a:r>
            <a:r>
              <a:rPr dirty="0" sz="2800" spc="-5">
                <a:latin typeface="Times New Roman"/>
                <a:cs typeface="Times New Roman"/>
              </a:rPr>
              <a:t>well.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0066"/>
              </a:buClr>
              <a:buFont typeface="Times New Roman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algn="just" marL="355600" marR="6985" indent="-342900">
              <a:lnSpc>
                <a:spcPct val="100000"/>
              </a:lnSpc>
              <a:spcBef>
                <a:spcPts val="5"/>
              </a:spcBef>
              <a:buClr>
                <a:srgbClr val="9900CC"/>
              </a:buClr>
              <a:buSzPct val="128571"/>
              <a:buChar char="•"/>
              <a:tabLst>
                <a:tab pos="35623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interfacing operation </a:t>
            </a:r>
            <a:r>
              <a:rPr dirty="0" sz="2800" spc="-10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simply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matching 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these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requirements.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7042" y="670687"/>
            <a:ext cx="32918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Memory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interfacing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5541" y="1596009"/>
            <a:ext cx="7006590" cy="3780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498475" indent="-286385">
              <a:lnSpc>
                <a:spcPct val="100000"/>
              </a:lnSpc>
              <a:spcBef>
                <a:spcPts val="95"/>
              </a:spcBef>
              <a:buClr>
                <a:srgbClr val="FF0066"/>
              </a:buClr>
              <a:buSzPct val="96428"/>
              <a:buFont typeface="Wingdings"/>
              <a:buChar char=""/>
              <a:tabLst>
                <a:tab pos="299720" algn="l"/>
              </a:tabLst>
            </a:pPr>
            <a:r>
              <a:rPr dirty="0" sz="2800" spc="-5">
                <a:latin typeface="Times New Roman"/>
                <a:cs typeface="Times New Roman"/>
              </a:rPr>
              <a:t>Accessing </a:t>
            </a:r>
            <a:r>
              <a:rPr dirty="0" sz="2800" spc="-10">
                <a:latin typeface="Times New Roman"/>
                <a:cs typeface="Times New Roman"/>
              </a:rPr>
              <a:t>memory can </a:t>
            </a:r>
            <a:r>
              <a:rPr dirty="0" sz="2800">
                <a:latin typeface="Times New Roman"/>
                <a:cs typeface="Times New Roman"/>
              </a:rPr>
              <a:t>be </a:t>
            </a:r>
            <a:r>
              <a:rPr dirty="0" sz="2800" spc="-10">
                <a:latin typeface="Times New Roman"/>
                <a:cs typeface="Times New Roman"/>
              </a:rPr>
              <a:t>summarized </a:t>
            </a:r>
            <a:r>
              <a:rPr dirty="0" sz="2800" spc="-5">
                <a:latin typeface="Times New Roman"/>
                <a:cs typeface="Times New Roman"/>
              </a:rPr>
              <a:t>into 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following three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steps: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FF0066"/>
              </a:buClr>
              <a:buAutoNum type="arabicPeriod"/>
              <a:tabLst>
                <a:tab pos="355600" algn="l"/>
                <a:tab pos="1384300" algn="l"/>
                <a:tab pos="1978660" algn="l"/>
                <a:tab pos="2814320" algn="l"/>
                <a:tab pos="4156710" algn="l"/>
                <a:tab pos="4931410" algn="l"/>
                <a:tab pos="5982970" algn="l"/>
                <a:tab pos="6696075" algn="l"/>
              </a:tabLst>
            </a:pPr>
            <a:r>
              <a:rPr dirty="0" sz="2800" spc="-5">
                <a:latin typeface="Times New Roman"/>
                <a:cs typeface="Times New Roman"/>
              </a:rPr>
              <a:t>Select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ri</a:t>
            </a:r>
            <a:r>
              <a:rPr dirty="0" sz="2800" spc="5">
                <a:latin typeface="Times New Roman"/>
                <a:cs typeface="Times New Roman"/>
              </a:rPr>
              <a:t>g</a:t>
            </a:r>
            <a:r>
              <a:rPr dirty="0" sz="2800" spc="-5">
                <a:latin typeface="Times New Roman"/>
                <a:cs typeface="Times New Roman"/>
              </a:rPr>
              <a:t>ht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 spc="-25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chip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(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sing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p</a:t>
            </a:r>
            <a:r>
              <a:rPr dirty="0" sz="2800" spc="-20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rt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of 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address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bus).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670"/>
              </a:spcBef>
              <a:buClr>
                <a:srgbClr val="FF0066"/>
              </a:buClr>
              <a:buAutoNum type="arabicPeriod"/>
              <a:tabLst>
                <a:tab pos="355600" algn="l"/>
                <a:tab pos="1634489" algn="l"/>
                <a:tab pos="2219325" algn="l"/>
                <a:tab pos="3556000" algn="l"/>
                <a:tab pos="4851400" algn="l"/>
                <a:tab pos="5894705" algn="l"/>
                <a:tab pos="6479540" algn="l"/>
              </a:tabLst>
            </a:pPr>
            <a:r>
              <a:rPr dirty="0" sz="2800" spc="-5">
                <a:latin typeface="Times New Roman"/>
                <a:cs typeface="Times New Roman"/>
              </a:rPr>
              <a:t>I</a:t>
            </a:r>
            <a:r>
              <a:rPr dirty="0" sz="2800">
                <a:latin typeface="Times New Roman"/>
                <a:cs typeface="Times New Roman"/>
              </a:rPr>
              <a:t>d</a:t>
            </a:r>
            <a:r>
              <a:rPr dirty="0" sz="2800" spc="-5">
                <a:latin typeface="Times New Roman"/>
                <a:cs typeface="Times New Roman"/>
              </a:rPr>
              <a:t>entify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the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5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5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ry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locat</a:t>
            </a:r>
            <a:r>
              <a:rPr dirty="0" sz="2800" spc="-2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on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(</a:t>
            </a:r>
            <a:r>
              <a:rPr dirty="0" sz="2800" spc="5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ng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the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rest 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address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bus).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0066"/>
              </a:buClr>
              <a:buAutoNum type="arabicPeriod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Access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data </a:t>
            </a:r>
            <a:r>
              <a:rPr dirty="0" sz="2800">
                <a:latin typeface="Times New Roman"/>
                <a:cs typeface="Times New Roman"/>
              </a:rPr>
              <a:t>(using the </a:t>
            </a:r>
            <a:r>
              <a:rPr dirty="0" sz="2800" spc="-5">
                <a:latin typeface="Times New Roman"/>
                <a:cs typeface="Times New Roman"/>
              </a:rPr>
              <a:t>data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bus).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139" y="379221"/>
            <a:ext cx="682370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Design and Operation of</a:t>
            </a:r>
            <a:r>
              <a:rPr dirty="0" spc="-90"/>
              <a:t> </a:t>
            </a:r>
            <a:r>
              <a:rPr dirty="0" spc="-5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089405"/>
            <a:ext cx="7477759" cy="522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900CC"/>
              </a:buClr>
              <a:buSzPct val="129166"/>
              <a:buChar char="•"/>
              <a:tabLst>
                <a:tab pos="356235" algn="l"/>
              </a:tabLst>
            </a:pPr>
            <a:r>
              <a:rPr dirty="0" sz="2400" spc="-5">
                <a:latin typeface="Times New Roman"/>
                <a:cs typeface="Times New Roman"/>
              </a:rPr>
              <a:t>Memory </a:t>
            </a:r>
            <a:r>
              <a:rPr dirty="0" sz="2400">
                <a:latin typeface="Times New Roman"/>
                <a:cs typeface="Times New Roman"/>
              </a:rPr>
              <a:t>in a </a:t>
            </a:r>
            <a:r>
              <a:rPr dirty="0" sz="2400" spc="-5">
                <a:latin typeface="Times New Roman"/>
                <a:cs typeface="Times New Roman"/>
              </a:rPr>
              <a:t>microprocessor </a:t>
            </a:r>
            <a:r>
              <a:rPr dirty="0" sz="2400">
                <a:latin typeface="Times New Roman"/>
                <a:cs typeface="Times New Roman"/>
              </a:rPr>
              <a:t>system </a:t>
            </a:r>
            <a:r>
              <a:rPr dirty="0" sz="2400" spc="-5">
                <a:latin typeface="Times New Roman"/>
                <a:cs typeface="Times New Roman"/>
              </a:rPr>
              <a:t>is where information  </a:t>
            </a:r>
            <a:r>
              <a:rPr dirty="0" sz="2400">
                <a:latin typeface="Times New Roman"/>
                <a:cs typeface="Times New Roman"/>
              </a:rPr>
              <a:t>(data and instructions)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kept. It can be classified into</a:t>
            </a:r>
            <a:r>
              <a:rPr dirty="0" sz="2400" spc="-204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two  </a:t>
            </a:r>
            <a:r>
              <a:rPr dirty="0" sz="2400" spc="-10">
                <a:latin typeface="Times New Roman"/>
                <a:cs typeface="Times New Roman"/>
              </a:rPr>
              <a:t>main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types:</a:t>
            </a:r>
            <a:endParaRPr sz="2400">
              <a:latin typeface="Times New Roman"/>
              <a:cs typeface="Times New Roman"/>
            </a:endParaRPr>
          </a:p>
          <a:p>
            <a:pPr lvl="1" marL="1155700" indent="-228600">
              <a:lnSpc>
                <a:spcPct val="100000"/>
              </a:lnSpc>
              <a:spcBef>
                <a:spcPts val="580"/>
              </a:spcBef>
              <a:buChar char="•"/>
              <a:tabLst>
                <a:tab pos="1156335" algn="l"/>
              </a:tabLst>
            </a:pPr>
            <a:r>
              <a:rPr dirty="0" sz="2400">
                <a:latin typeface="Times New Roman"/>
                <a:cs typeface="Times New Roman"/>
              </a:rPr>
              <a:t>Main </a:t>
            </a:r>
            <a:r>
              <a:rPr dirty="0" sz="2400" spc="-10">
                <a:latin typeface="Times New Roman"/>
                <a:cs typeface="Times New Roman"/>
              </a:rPr>
              <a:t>memory </a:t>
            </a:r>
            <a:r>
              <a:rPr dirty="0" sz="2400" spc="-5">
                <a:latin typeface="Times New Roman"/>
                <a:cs typeface="Times New Roman"/>
              </a:rPr>
              <a:t>(RAM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ROM)</a:t>
            </a:r>
            <a:endParaRPr sz="2400">
              <a:latin typeface="Times New Roman"/>
              <a:cs typeface="Times New Roman"/>
            </a:endParaRPr>
          </a:p>
          <a:p>
            <a:pPr lvl="1" marL="1155700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</a:tabLst>
            </a:pPr>
            <a:r>
              <a:rPr dirty="0" sz="2400">
                <a:latin typeface="Times New Roman"/>
                <a:cs typeface="Times New Roman"/>
              </a:rPr>
              <a:t>Storage </a:t>
            </a:r>
            <a:r>
              <a:rPr dirty="0" sz="2400" spc="-10">
                <a:latin typeface="Times New Roman"/>
                <a:cs typeface="Times New Roman"/>
              </a:rPr>
              <a:t>memory </a:t>
            </a:r>
            <a:r>
              <a:rPr dirty="0" sz="2400" spc="-5">
                <a:latin typeface="Times New Roman"/>
                <a:cs typeface="Times New Roman"/>
              </a:rPr>
              <a:t>(Disks </a:t>
            </a:r>
            <a:r>
              <a:rPr dirty="0" sz="2400">
                <a:latin typeface="Times New Roman"/>
                <a:cs typeface="Times New Roman"/>
              </a:rPr>
              <a:t>, </a:t>
            </a:r>
            <a:r>
              <a:rPr dirty="0" sz="2400" spc="-5">
                <a:latin typeface="Times New Roman"/>
                <a:cs typeface="Times New Roman"/>
              </a:rPr>
              <a:t>CD ROMs,</a:t>
            </a:r>
            <a:r>
              <a:rPr dirty="0" sz="2400" spc="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etc.)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756285" marR="525145" indent="-286385">
              <a:lnSpc>
                <a:spcPct val="100000"/>
              </a:lnSpc>
              <a:spcBef>
                <a:spcPts val="5"/>
              </a:spcBef>
              <a:buClr>
                <a:srgbClr val="FF0066"/>
              </a:buClr>
              <a:buChar char="–"/>
              <a:tabLst>
                <a:tab pos="756285" algn="l"/>
                <a:tab pos="75692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simple </a:t>
            </a:r>
            <a:r>
              <a:rPr dirty="0" sz="2400">
                <a:latin typeface="Times New Roman"/>
                <a:cs typeface="Times New Roman"/>
              </a:rPr>
              <a:t>view of </a:t>
            </a:r>
            <a:r>
              <a:rPr dirty="0" sz="2400" spc="-5">
                <a:latin typeface="Times New Roman"/>
                <a:cs typeface="Times New Roman"/>
              </a:rPr>
              <a:t>RAM is </a:t>
            </a:r>
            <a:r>
              <a:rPr dirty="0" sz="2400">
                <a:latin typeface="Times New Roman"/>
                <a:cs typeface="Times New Roman"/>
              </a:rPr>
              <a:t>that it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 spc="-10">
                <a:latin typeface="Times New Roman"/>
                <a:cs typeface="Times New Roman"/>
              </a:rPr>
              <a:t>made </a:t>
            </a:r>
            <a:r>
              <a:rPr dirty="0" sz="2400">
                <a:latin typeface="Times New Roman"/>
                <a:cs typeface="Times New Roman"/>
              </a:rPr>
              <a:t>up of </a:t>
            </a:r>
            <a:r>
              <a:rPr dirty="0" u="heavy" sz="240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registers</a:t>
            </a:r>
            <a:r>
              <a:rPr dirty="0" sz="240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that are </a:t>
            </a:r>
            <a:r>
              <a:rPr dirty="0" sz="2400" spc="-5">
                <a:latin typeface="Times New Roman"/>
                <a:cs typeface="Times New Roman"/>
              </a:rPr>
              <a:t>made </a:t>
            </a:r>
            <a:r>
              <a:rPr dirty="0" sz="2400">
                <a:latin typeface="Times New Roman"/>
                <a:cs typeface="Times New Roman"/>
              </a:rPr>
              <a:t>up of flip-flops (or</a:t>
            </a:r>
            <a:r>
              <a:rPr dirty="0" sz="2400" spc="-12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1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memory </a:t>
            </a:r>
            <a:r>
              <a:rPr dirty="0" u="heavy" sz="2400" spc="-1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elements</a:t>
            </a:r>
            <a:r>
              <a:rPr dirty="0" sz="2400" spc="-5"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lvl="1" marL="1155700" marR="414655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number </a:t>
            </a:r>
            <a:r>
              <a:rPr dirty="0" sz="2400">
                <a:latin typeface="Times New Roman"/>
                <a:cs typeface="Times New Roman"/>
              </a:rPr>
              <a:t>of flip-flops in a </a:t>
            </a:r>
            <a:r>
              <a:rPr dirty="0" sz="2400" spc="-10">
                <a:latin typeface="Times New Roman"/>
                <a:cs typeface="Times New Roman"/>
              </a:rPr>
              <a:t>“memory </a:t>
            </a:r>
            <a:r>
              <a:rPr dirty="0" sz="2400">
                <a:latin typeface="Times New Roman"/>
                <a:cs typeface="Times New Roman"/>
              </a:rPr>
              <a:t>register”  </a:t>
            </a:r>
            <a:r>
              <a:rPr dirty="0" sz="2400" spc="-5">
                <a:latin typeface="Times New Roman"/>
                <a:cs typeface="Times New Roman"/>
              </a:rPr>
              <a:t>determines </a:t>
            </a:r>
            <a:r>
              <a:rPr dirty="0" sz="2400">
                <a:latin typeface="Times New Roman"/>
                <a:cs typeface="Times New Roman"/>
              </a:rPr>
              <a:t>the size of the</a:t>
            </a:r>
            <a:r>
              <a:rPr dirty="0" sz="240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1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memory</a:t>
            </a:r>
            <a:r>
              <a:rPr dirty="0" u="heavy" sz="2400" spc="-35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word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756285" marR="26670" indent="-286385">
              <a:lnSpc>
                <a:spcPct val="100000"/>
              </a:lnSpc>
              <a:spcBef>
                <a:spcPts val="575"/>
              </a:spcBef>
              <a:buClr>
                <a:srgbClr val="FF0066"/>
              </a:buClr>
              <a:buChar char="–"/>
              <a:tabLst>
                <a:tab pos="756285" algn="l"/>
                <a:tab pos="756920" algn="l"/>
              </a:tabLst>
            </a:pPr>
            <a:r>
              <a:rPr dirty="0" sz="2400" spc="-5">
                <a:latin typeface="Times New Roman"/>
                <a:cs typeface="Times New Roman"/>
              </a:rPr>
              <a:t>ROM </a:t>
            </a:r>
            <a:r>
              <a:rPr dirty="0" sz="2400">
                <a:latin typeface="Times New Roman"/>
                <a:cs typeface="Times New Roman"/>
              </a:rPr>
              <a:t>on the other hand </a:t>
            </a:r>
            <a:r>
              <a:rPr dirty="0" sz="2400" spc="-5">
                <a:latin typeface="Times New Roman"/>
                <a:cs typeface="Times New Roman"/>
              </a:rPr>
              <a:t>uses</a:t>
            </a:r>
            <a:r>
              <a:rPr dirty="0" sz="2400" spc="-5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u="heavy" sz="240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diodes</a:t>
            </a:r>
            <a:r>
              <a:rPr dirty="0" sz="240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instead of the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flip-  flops to</a:t>
            </a:r>
            <a:r>
              <a:rPr dirty="0" sz="240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permanently</a:t>
            </a:r>
            <a:r>
              <a:rPr dirty="0" sz="2400" spc="-5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hold the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information.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4745" y="6276543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9982" y="577341"/>
            <a:ext cx="73933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Memory structure </a:t>
            </a:r>
            <a:r>
              <a:rPr dirty="0" sz="3600"/>
              <a:t>&amp; its</a:t>
            </a:r>
            <a:r>
              <a:rPr dirty="0" sz="3600" spc="-30"/>
              <a:t> </a:t>
            </a:r>
            <a:r>
              <a:rPr dirty="0" sz="3600"/>
              <a:t>requirements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40739" y="5513019"/>
            <a:ext cx="15246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900CC"/>
              </a:buClr>
              <a:buSzPct val="130000"/>
              <a:buChar char="•"/>
              <a:tabLst>
                <a:tab pos="355600" algn="l"/>
                <a:tab pos="356235" algn="l"/>
                <a:tab pos="1057910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wa</a:t>
            </a:r>
            <a:r>
              <a:rPr dirty="0" sz="200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2738" y="5513019"/>
            <a:ext cx="58540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409" algn="l"/>
                <a:tab pos="1922145" algn="l"/>
                <a:tab pos="2540000" algn="l"/>
                <a:tab pos="3495040" algn="l"/>
                <a:tab pos="4155440" algn="l"/>
                <a:tab pos="5013325" algn="l"/>
                <a:tab pos="5488940" algn="l"/>
              </a:tabLst>
            </a:pPr>
            <a:r>
              <a:rPr dirty="0" sz="2000" spc="-1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inter</a:t>
            </a:r>
            <a:r>
              <a:rPr dirty="0" sz="2000" spc="-15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ing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abo</a:t>
            </a:r>
            <a:r>
              <a:rPr dirty="0" sz="2000" spc="-15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two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chips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3944" y="5817819"/>
            <a:ext cx="727392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microprocessor </a:t>
            </a:r>
            <a:r>
              <a:rPr dirty="0" sz="2000" spc="-5">
                <a:latin typeface="Arial"/>
                <a:cs typeface="Arial"/>
              </a:rPr>
              <a:t>is the same. However, the </a:t>
            </a:r>
            <a:r>
              <a:rPr dirty="0" sz="2000">
                <a:latin typeface="Arial"/>
                <a:cs typeface="Arial"/>
              </a:rPr>
              <a:t>ROM </a:t>
            </a:r>
            <a:r>
              <a:rPr dirty="0" sz="2000" spc="-5">
                <a:latin typeface="Arial"/>
                <a:cs typeface="Arial"/>
              </a:rPr>
              <a:t>does </a:t>
            </a:r>
            <a:r>
              <a:rPr dirty="0" sz="2000">
                <a:latin typeface="Arial"/>
                <a:cs typeface="Arial"/>
              </a:rPr>
              <a:t>not </a:t>
            </a:r>
            <a:r>
              <a:rPr dirty="0" sz="2000" spc="-5">
                <a:latin typeface="Arial"/>
                <a:cs typeface="Arial"/>
              </a:rPr>
              <a:t>have  </a:t>
            </a:r>
            <a:r>
              <a:rPr dirty="0" sz="2000">
                <a:latin typeface="Arial"/>
                <a:cs typeface="Arial"/>
              </a:rPr>
              <a:t>a WR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signal.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47459" y="2590800"/>
            <a:ext cx="902335" cy="1414780"/>
          </a:xfrm>
          <a:custGeom>
            <a:avLst/>
            <a:gdLst/>
            <a:ahLst/>
            <a:cxnLst/>
            <a:rect l="l" t="t" r="r" b="b"/>
            <a:pathLst>
              <a:path w="902334" h="1414779">
                <a:moveTo>
                  <a:pt x="0" y="1414272"/>
                </a:moveTo>
                <a:lnTo>
                  <a:pt x="902208" y="1414272"/>
                </a:lnTo>
                <a:lnTo>
                  <a:pt x="902208" y="0"/>
                </a:lnTo>
                <a:lnTo>
                  <a:pt x="0" y="0"/>
                </a:lnTo>
                <a:lnTo>
                  <a:pt x="0" y="141427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47459" y="2590800"/>
            <a:ext cx="902335" cy="1414780"/>
          </a:xfrm>
          <a:custGeom>
            <a:avLst/>
            <a:gdLst/>
            <a:ahLst/>
            <a:cxnLst/>
            <a:rect l="l" t="t" r="r" b="b"/>
            <a:pathLst>
              <a:path w="902334" h="1414779">
                <a:moveTo>
                  <a:pt x="0" y="1414272"/>
                </a:moveTo>
                <a:lnTo>
                  <a:pt x="902208" y="1414272"/>
                </a:lnTo>
                <a:lnTo>
                  <a:pt x="902208" y="0"/>
                </a:lnTo>
                <a:lnTo>
                  <a:pt x="0" y="0"/>
                </a:lnTo>
                <a:lnTo>
                  <a:pt x="0" y="14142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48984" y="3997452"/>
            <a:ext cx="902335" cy="239395"/>
          </a:xfrm>
          <a:custGeom>
            <a:avLst/>
            <a:gdLst/>
            <a:ahLst/>
            <a:cxnLst/>
            <a:rect l="l" t="t" r="r" b="b"/>
            <a:pathLst>
              <a:path w="902334" h="239395">
                <a:moveTo>
                  <a:pt x="0" y="239268"/>
                </a:moveTo>
                <a:lnTo>
                  <a:pt x="902208" y="239268"/>
                </a:lnTo>
                <a:lnTo>
                  <a:pt x="902208" y="0"/>
                </a:lnTo>
                <a:lnTo>
                  <a:pt x="0" y="0"/>
                </a:lnTo>
                <a:lnTo>
                  <a:pt x="0" y="2392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48143" y="3223260"/>
            <a:ext cx="99059" cy="9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48143" y="4075176"/>
            <a:ext cx="99059" cy="9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53684" y="279196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 h="0">
                <a:moveTo>
                  <a:pt x="49682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53684" y="294436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 h="0">
                <a:moveTo>
                  <a:pt x="49682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53684" y="3678935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 h="0">
                <a:moveTo>
                  <a:pt x="49682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34911" y="4235196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79">
                <a:moveTo>
                  <a:pt x="0" y="0"/>
                </a:moveTo>
                <a:lnTo>
                  <a:pt x="0" y="33527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67500" y="4235196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79">
                <a:moveTo>
                  <a:pt x="0" y="0"/>
                </a:moveTo>
                <a:lnTo>
                  <a:pt x="0" y="33527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57643" y="4235196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79">
                <a:moveTo>
                  <a:pt x="0" y="0"/>
                </a:moveTo>
                <a:lnTo>
                  <a:pt x="0" y="33527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36535" y="41224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 h="0">
                <a:moveTo>
                  <a:pt x="23317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413628" y="3121532"/>
            <a:ext cx="48958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es</a:t>
            </a:r>
            <a:r>
              <a:rPr dirty="0" sz="1000" spc="-5">
                <a:latin typeface="Arial"/>
                <a:cs typeface="Arial"/>
              </a:rPr>
              <a:t>s  </a:t>
            </a:r>
            <a:r>
              <a:rPr dirty="0" sz="1000" spc="-5">
                <a:latin typeface="Arial"/>
                <a:cs typeface="Arial"/>
              </a:rPr>
              <a:t>Lines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07556" y="4696459"/>
            <a:ext cx="32639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Date  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34504" y="3181857"/>
            <a:ext cx="48323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4000" algn="l"/>
              </a:tabLst>
            </a:pPr>
            <a:r>
              <a:rPr dirty="0" u="sng" baseline="25000" sz="1500" spc="-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baseline="25000" sz="1500" spc="-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baseline="25000" sz="1500" spc="4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25333" y="4029836"/>
            <a:ext cx="208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30668" y="3159251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 h="0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30668" y="4011167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 h="0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352032" y="4009644"/>
            <a:ext cx="893444" cy="222885"/>
          </a:xfrm>
          <a:prstGeom prst="rect">
            <a:avLst/>
          </a:prstGeom>
          <a:solidFill>
            <a:srgbClr val="FFFFCC"/>
          </a:solidFill>
        </p:spPr>
        <p:txBody>
          <a:bodyPr wrap="square" lIns="0" tIns="3492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75"/>
              </a:spcBef>
            </a:pPr>
            <a:r>
              <a:rPr dirty="0" sz="1000" spc="-5">
                <a:latin typeface="Arial"/>
                <a:cs typeface="Arial"/>
              </a:rPr>
              <a:t>Output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Buffer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04228" y="2008073"/>
            <a:ext cx="44132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 spc="5">
                <a:latin typeface="Arial"/>
                <a:cs typeface="Arial"/>
              </a:rPr>
              <a:t>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95955" y="2759964"/>
            <a:ext cx="902335" cy="1416050"/>
          </a:xfrm>
          <a:custGeom>
            <a:avLst/>
            <a:gdLst/>
            <a:ahLst/>
            <a:cxnLst/>
            <a:rect l="l" t="t" r="r" b="b"/>
            <a:pathLst>
              <a:path w="902335" h="1416050">
                <a:moveTo>
                  <a:pt x="0" y="1415796"/>
                </a:moveTo>
                <a:lnTo>
                  <a:pt x="902207" y="1415796"/>
                </a:lnTo>
                <a:lnTo>
                  <a:pt x="902207" y="0"/>
                </a:lnTo>
                <a:lnTo>
                  <a:pt x="0" y="0"/>
                </a:lnTo>
                <a:lnTo>
                  <a:pt x="0" y="141579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95955" y="2759964"/>
            <a:ext cx="902335" cy="1416050"/>
          </a:xfrm>
          <a:custGeom>
            <a:avLst/>
            <a:gdLst/>
            <a:ahLst/>
            <a:cxnLst/>
            <a:rect l="l" t="t" r="r" b="b"/>
            <a:pathLst>
              <a:path w="902335" h="1416050">
                <a:moveTo>
                  <a:pt x="0" y="1415796"/>
                </a:moveTo>
                <a:lnTo>
                  <a:pt x="902207" y="1415796"/>
                </a:lnTo>
                <a:lnTo>
                  <a:pt x="902207" y="0"/>
                </a:lnTo>
                <a:lnTo>
                  <a:pt x="0" y="0"/>
                </a:lnTo>
                <a:lnTo>
                  <a:pt x="0" y="14157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97479" y="4166615"/>
            <a:ext cx="904240" cy="241300"/>
          </a:xfrm>
          <a:custGeom>
            <a:avLst/>
            <a:gdLst/>
            <a:ahLst/>
            <a:cxnLst/>
            <a:rect l="l" t="t" r="r" b="b"/>
            <a:pathLst>
              <a:path w="904239" h="241300">
                <a:moveTo>
                  <a:pt x="0" y="240792"/>
                </a:moveTo>
                <a:lnTo>
                  <a:pt x="903732" y="240792"/>
                </a:lnTo>
                <a:lnTo>
                  <a:pt x="90373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98164" y="3392423"/>
            <a:ext cx="97536" cy="9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98164" y="4245864"/>
            <a:ext cx="97536" cy="97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202179" y="2962655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5" h="0">
                <a:moveTo>
                  <a:pt x="49682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02179" y="3115055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5" h="0">
                <a:moveTo>
                  <a:pt x="49682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202179" y="3848100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5" h="0">
                <a:moveTo>
                  <a:pt x="49682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883407" y="4405884"/>
            <a:ext cx="0" cy="334010"/>
          </a:xfrm>
          <a:custGeom>
            <a:avLst/>
            <a:gdLst/>
            <a:ahLst/>
            <a:cxnLst/>
            <a:rect l="l" t="t" r="r" b="b"/>
            <a:pathLst>
              <a:path w="0" h="334010">
                <a:moveTo>
                  <a:pt x="0" y="0"/>
                </a:moveTo>
                <a:lnTo>
                  <a:pt x="0" y="33375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15995" y="4405884"/>
            <a:ext cx="0" cy="334010"/>
          </a:xfrm>
          <a:custGeom>
            <a:avLst/>
            <a:gdLst/>
            <a:ahLst/>
            <a:cxnLst/>
            <a:rect l="l" t="t" r="r" b="b"/>
            <a:pathLst>
              <a:path w="0" h="334010">
                <a:moveTo>
                  <a:pt x="0" y="0"/>
                </a:moveTo>
                <a:lnTo>
                  <a:pt x="0" y="33375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06140" y="4405884"/>
            <a:ext cx="0" cy="334010"/>
          </a:xfrm>
          <a:custGeom>
            <a:avLst/>
            <a:gdLst/>
            <a:ahLst/>
            <a:cxnLst/>
            <a:rect l="l" t="t" r="r" b="b"/>
            <a:pathLst>
              <a:path w="0" h="334010">
                <a:moveTo>
                  <a:pt x="0" y="0"/>
                </a:moveTo>
                <a:lnTo>
                  <a:pt x="0" y="33375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685032" y="4293108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 h="0">
                <a:moveTo>
                  <a:pt x="23317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761870" y="3291332"/>
            <a:ext cx="48958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es</a:t>
            </a:r>
            <a:r>
              <a:rPr dirty="0" sz="1000" spc="-5">
                <a:latin typeface="Arial"/>
                <a:cs typeface="Arial"/>
              </a:rPr>
              <a:t>s  </a:t>
            </a:r>
            <a:r>
              <a:rPr dirty="0" sz="1000" spc="-5">
                <a:latin typeface="Arial"/>
                <a:cs typeface="Arial"/>
              </a:rPr>
              <a:t>Lines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41498" y="4761738"/>
            <a:ext cx="628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Data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Lines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83000" y="3351657"/>
            <a:ext cx="482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5904" algn="l"/>
              </a:tabLst>
            </a:pPr>
            <a:r>
              <a:rPr dirty="0" u="sng" baseline="25000" sz="1500" spc="-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baseline="25000" sz="1500" spc="-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baseline="25000" sz="1500" spc="22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73448" y="4199635"/>
            <a:ext cx="208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79164" y="332841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 h="0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79164" y="4181855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54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700527" y="4180332"/>
            <a:ext cx="893444" cy="222885"/>
          </a:xfrm>
          <a:prstGeom prst="rect">
            <a:avLst/>
          </a:prstGeom>
          <a:solidFill>
            <a:srgbClr val="FFFFCC"/>
          </a:solidFill>
        </p:spPr>
        <p:txBody>
          <a:bodyPr wrap="square" lIns="0" tIns="34290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270"/>
              </a:spcBef>
            </a:pPr>
            <a:r>
              <a:rPr dirty="0" sz="1000" spc="-5">
                <a:latin typeface="Arial"/>
                <a:cs typeface="Arial"/>
              </a:rPr>
              <a:t>Output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Buffer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92020" y="2111756"/>
            <a:ext cx="4210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598164" y="2598420"/>
            <a:ext cx="320039" cy="99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3973448" y="2553080"/>
            <a:ext cx="2476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35">
                <a:latin typeface="Arial"/>
                <a:cs typeface="Arial"/>
              </a:rPr>
              <a:t>WR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979164" y="2535935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54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695955" y="2520695"/>
            <a:ext cx="902335" cy="23939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375"/>
              </a:spcBef>
            </a:pPr>
            <a:r>
              <a:rPr dirty="0" sz="1000" spc="-5">
                <a:latin typeface="Arial"/>
                <a:cs typeface="Arial"/>
              </a:rPr>
              <a:t>Input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Buffer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871216" y="2200655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05327" y="2200655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95471" y="2200655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830195" y="2003551"/>
            <a:ext cx="6299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Data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Lines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098" y="732790"/>
            <a:ext cx="4833620" cy="8997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Putting all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concepts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together: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3200">
                <a:latin typeface="Arial"/>
                <a:cs typeface="Arial"/>
              </a:rPr>
              <a:t>Back </a:t>
            </a:r>
            <a:r>
              <a:rPr dirty="0" sz="3200" spc="-10">
                <a:latin typeface="Arial"/>
                <a:cs typeface="Arial"/>
              </a:rPr>
              <a:t>to </a:t>
            </a:r>
            <a:r>
              <a:rPr dirty="0" sz="3200">
                <a:latin typeface="Arial"/>
                <a:cs typeface="Arial"/>
              </a:rPr>
              <a:t>the Overall</a:t>
            </a:r>
            <a:r>
              <a:rPr dirty="0" sz="3200" spc="-1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Picture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839470"/>
            <a:ext cx="175895" cy="541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350" spc="10">
                <a:solidFill>
                  <a:srgbClr val="9900CC"/>
                </a:solidFill>
                <a:latin typeface="Arial"/>
                <a:cs typeface="Arial"/>
              </a:rPr>
              <a:t>•</a:t>
            </a:r>
            <a:endParaRPr sz="33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42815" y="4050791"/>
            <a:ext cx="1484630" cy="243840"/>
          </a:xfrm>
          <a:custGeom>
            <a:avLst/>
            <a:gdLst/>
            <a:ahLst/>
            <a:cxnLst/>
            <a:rect l="l" t="t" r="r" b="b"/>
            <a:pathLst>
              <a:path w="1484629" h="243839">
                <a:moveTo>
                  <a:pt x="0" y="243839"/>
                </a:moveTo>
                <a:lnTo>
                  <a:pt x="1484376" y="243839"/>
                </a:lnTo>
                <a:lnTo>
                  <a:pt x="1484376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97707" y="4556759"/>
            <a:ext cx="4006850" cy="520065"/>
          </a:xfrm>
          <a:custGeom>
            <a:avLst/>
            <a:gdLst/>
            <a:ahLst/>
            <a:cxnLst/>
            <a:rect l="l" t="t" r="r" b="b"/>
            <a:pathLst>
              <a:path w="4006850" h="520064">
                <a:moveTo>
                  <a:pt x="3675761" y="0"/>
                </a:moveTo>
                <a:lnTo>
                  <a:pt x="3675761" y="129920"/>
                </a:lnTo>
                <a:lnTo>
                  <a:pt x="0" y="129920"/>
                </a:lnTo>
                <a:lnTo>
                  <a:pt x="0" y="389763"/>
                </a:lnTo>
                <a:lnTo>
                  <a:pt x="3675761" y="389763"/>
                </a:lnTo>
                <a:lnTo>
                  <a:pt x="3675761" y="519683"/>
                </a:lnTo>
                <a:lnTo>
                  <a:pt x="4006596" y="259841"/>
                </a:lnTo>
                <a:lnTo>
                  <a:pt x="3675761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97707" y="4556759"/>
            <a:ext cx="4006850" cy="520065"/>
          </a:xfrm>
          <a:custGeom>
            <a:avLst/>
            <a:gdLst/>
            <a:ahLst/>
            <a:cxnLst/>
            <a:rect l="l" t="t" r="r" b="b"/>
            <a:pathLst>
              <a:path w="4006850" h="520064">
                <a:moveTo>
                  <a:pt x="0" y="129920"/>
                </a:moveTo>
                <a:lnTo>
                  <a:pt x="3675761" y="129920"/>
                </a:lnTo>
                <a:lnTo>
                  <a:pt x="3675761" y="0"/>
                </a:lnTo>
                <a:lnTo>
                  <a:pt x="4006596" y="259841"/>
                </a:lnTo>
                <a:lnTo>
                  <a:pt x="3675761" y="519683"/>
                </a:lnTo>
                <a:lnTo>
                  <a:pt x="3675761" y="389763"/>
                </a:lnTo>
                <a:lnTo>
                  <a:pt x="0" y="389763"/>
                </a:lnTo>
                <a:lnTo>
                  <a:pt x="0" y="1299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9847" y="2729483"/>
            <a:ext cx="1341120" cy="2152015"/>
          </a:xfrm>
          <a:custGeom>
            <a:avLst/>
            <a:gdLst/>
            <a:ahLst/>
            <a:cxnLst/>
            <a:rect l="l" t="t" r="r" b="b"/>
            <a:pathLst>
              <a:path w="1341120" h="2152015">
                <a:moveTo>
                  <a:pt x="0" y="2151888"/>
                </a:moveTo>
                <a:lnTo>
                  <a:pt x="1341119" y="2151888"/>
                </a:lnTo>
                <a:lnTo>
                  <a:pt x="1341119" y="0"/>
                </a:lnTo>
                <a:lnTo>
                  <a:pt x="0" y="0"/>
                </a:lnTo>
                <a:lnTo>
                  <a:pt x="0" y="215188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69847" y="2729483"/>
            <a:ext cx="1341120" cy="2152015"/>
          </a:xfrm>
          <a:custGeom>
            <a:avLst/>
            <a:gdLst/>
            <a:ahLst/>
            <a:cxnLst/>
            <a:rect l="l" t="t" r="r" b="b"/>
            <a:pathLst>
              <a:path w="1341120" h="2152015">
                <a:moveTo>
                  <a:pt x="0" y="2151888"/>
                </a:moveTo>
                <a:lnTo>
                  <a:pt x="1341119" y="2151888"/>
                </a:lnTo>
                <a:lnTo>
                  <a:pt x="1341119" y="0"/>
                </a:lnTo>
                <a:lnTo>
                  <a:pt x="0" y="0"/>
                </a:lnTo>
                <a:lnTo>
                  <a:pt x="0" y="21518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10967" y="3061716"/>
            <a:ext cx="3430904" cy="251460"/>
          </a:xfrm>
          <a:custGeom>
            <a:avLst/>
            <a:gdLst/>
            <a:ahLst/>
            <a:cxnLst/>
            <a:rect l="l" t="t" r="r" b="b"/>
            <a:pathLst>
              <a:path w="3430904" h="251460">
                <a:moveTo>
                  <a:pt x="0" y="251460"/>
                </a:moveTo>
                <a:lnTo>
                  <a:pt x="3430524" y="251460"/>
                </a:lnTo>
                <a:lnTo>
                  <a:pt x="3430524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10967" y="3061716"/>
            <a:ext cx="3430904" cy="251460"/>
          </a:xfrm>
          <a:custGeom>
            <a:avLst/>
            <a:gdLst/>
            <a:ahLst/>
            <a:cxnLst/>
            <a:rect l="l" t="t" r="r" b="b"/>
            <a:pathLst>
              <a:path w="3430904" h="251460">
                <a:moveTo>
                  <a:pt x="0" y="251460"/>
                </a:moveTo>
                <a:lnTo>
                  <a:pt x="3430524" y="251460"/>
                </a:lnTo>
                <a:lnTo>
                  <a:pt x="3430524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15539" y="3066288"/>
            <a:ext cx="3304540" cy="192405"/>
          </a:xfrm>
          <a:prstGeom prst="rect">
            <a:avLst/>
          </a:prstGeom>
          <a:solidFill>
            <a:srgbClr val="CCFFCC"/>
          </a:solidFill>
        </p:spPr>
        <p:txBody>
          <a:bodyPr wrap="square" lIns="0" tIns="36830" rIns="0" bIns="0" rtlCol="0" vert="horz">
            <a:spAutoFit/>
          </a:bodyPr>
          <a:lstStyle/>
          <a:p>
            <a:pPr algn="ctr" marL="118745">
              <a:lnSpc>
                <a:spcPts val="1220"/>
              </a:lnSpc>
              <a:spcBef>
                <a:spcPts val="290"/>
              </a:spcBef>
            </a:pPr>
            <a:r>
              <a:rPr dirty="0" sz="1400" spc="-5">
                <a:latin typeface="Arial"/>
                <a:cs typeface="Arial"/>
              </a:rPr>
              <a:t>A15-A8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8247" y="3901440"/>
            <a:ext cx="731520" cy="489584"/>
          </a:xfrm>
          <a:custGeom>
            <a:avLst/>
            <a:gdLst/>
            <a:ahLst/>
            <a:cxnLst/>
            <a:rect l="l" t="t" r="r" b="b"/>
            <a:pathLst>
              <a:path w="731520" h="489585">
                <a:moveTo>
                  <a:pt x="0" y="489204"/>
                </a:moveTo>
                <a:lnTo>
                  <a:pt x="731520" y="489204"/>
                </a:lnTo>
                <a:lnTo>
                  <a:pt x="731520" y="0"/>
                </a:lnTo>
                <a:lnTo>
                  <a:pt x="0" y="0"/>
                </a:lnTo>
                <a:lnTo>
                  <a:pt x="0" y="48920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12820" y="3914394"/>
            <a:ext cx="721360" cy="471805"/>
          </a:xfrm>
          <a:prstGeom prst="rect">
            <a:avLst/>
          </a:prstGeom>
          <a:solidFill>
            <a:srgbClr val="CCFFFF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3355">
              <a:lnSpc>
                <a:spcPct val="100000"/>
              </a:lnSpc>
              <a:spcBef>
                <a:spcPts val="229"/>
              </a:spcBef>
            </a:pPr>
            <a:r>
              <a:rPr dirty="0" sz="1200" spc="-5">
                <a:latin typeface="Arial"/>
                <a:cs typeface="Arial"/>
              </a:rPr>
              <a:t>Latch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10967" y="3805428"/>
            <a:ext cx="1097280" cy="684530"/>
          </a:xfrm>
          <a:custGeom>
            <a:avLst/>
            <a:gdLst/>
            <a:ahLst/>
            <a:cxnLst/>
            <a:rect l="l" t="t" r="r" b="b"/>
            <a:pathLst>
              <a:path w="1097279" h="684529">
                <a:moveTo>
                  <a:pt x="822959" y="0"/>
                </a:moveTo>
                <a:lnTo>
                  <a:pt x="822959" y="171069"/>
                </a:lnTo>
                <a:lnTo>
                  <a:pt x="0" y="171069"/>
                </a:lnTo>
                <a:lnTo>
                  <a:pt x="0" y="513207"/>
                </a:lnTo>
                <a:lnTo>
                  <a:pt x="822959" y="513207"/>
                </a:lnTo>
                <a:lnTo>
                  <a:pt x="822959" y="684276"/>
                </a:lnTo>
                <a:lnTo>
                  <a:pt x="1097280" y="342138"/>
                </a:lnTo>
                <a:lnTo>
                  <a:pt x="822959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10967" y="3805428"/>
            <a:ext cx="1097280" cy="684530"/>
          </a:xfrm>
          <a:custGeom>
            <a:avLst/>
            <a:gdLst/>
            <a:ahLst/>
            <a:cxnLst/>
            <a:rect l="l" t="t" r="r" b="b"/>
            <a:pathLst>
              <a:path w="1097279" h="684529">
                <a:moveTo>
                  <a:pt x="0" y="171069"/>
                </a:moveTo>
                <a:lnTo>
                  <a:pt x="822959" y="171069"/>
                </a:lnTo>
                <a:lnTo>
                  <a:pt x="822959" y="0"/>
                </a:lnTo>
                <a:lnTo>
                  <a:pt x="1097280" y="342138"/>
                </a:lnTo>
                <a:lnTo>
                  <a:pt x="822959" y="684276"/>
                </a:lnTo>
                <a:lnTo>
                  <a:pt x="822959" y="513207"/>
                </a:lnTo>
                <a:lnTo>
                  <a:pt x="0" y="513207"/>
                </a:lnTo>
                <a:lnTo>
                  <a:pt x="0" y="17106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556510" y="4005453"/>
            <a:ext cx="669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AD7-AD0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16167" y="2209800"/>
            <a:ext cx="1108075" cy="521334"/>
          </a:xfrm>
          <a:custGeom>
            <a:avLst/>
            <a:gdLst/>
            <a:ahLst/>
            <a:cxnLst/>
            <a:rect l="l" t="t" r="r" b="b"/>
            <a:pathLst>
              <a:path w="1108075" h="521335">
                <a:moveTo>
                  <a:pt x="830707" y="0"/>
                </a:moveTo>
                <a:lnTo>
                  <a:pt x="830707" y="130301"/>
                </a:lnTo>
                <a:lnTo>
                  <a:pt x="0" y="130301"/>
                </a:lnTo>
                <a:lnTo>
                  <a:pt x="0" y="390905"/>
                </a:lnTo>
                <a:lnTo>
                  <a:pt x="830707" y="390905"/>
                </a:lnTo>
                <a:lnTo>
                  <a:pt x="830707" y="521208"/>
                </a:lnTo>
                <a:lnTo>
                  <a:pt x="1107948" y="260603"/>
                </a:lnTo>
                <a:lnTo>
                  <a:pt x="83070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16167" y="2209800"/>
            <a:ext cx="1108075" cy="521334"/>
          </a:xfrm>
          <a:custGeom>
            <a:avLst/>
            <a:gdLst/>
            <a:ahLst/>
            <a:cxnLst/>
            <a:rect l="l" t="t" r="r" b="b"/>
            <a:pathLst>
              <a:path w="1108075" h="521335">
                <a:moveTo>
                  <a:pt x="0" y="130301"/>
                </a:moveTo>
                <a:lnTo>
                  <a:pt x="830707" y="130301"/>
                </a:lnTo>
                <a:lnTo>
                  <a:pt x="830707" y="0"/>
                </a:lnTo>
                <a:lnTo>
                  <a:pt x="1107948" y="260603"/>
                </a:lnTo>
                <a:lnTo>
                  <a:pt x="830707" y="521208"/>
                </a:lnTo>
                <a:lnTo>
                  <a:pt x="830707" y="390905"/>
                </a:lnTo>
                <a:lnTo>
                  <a:pt x="0" y="390905"/>
                </a:lnTo>
                <a:lnTo>
                  <a:pt x="0" y="13030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337050" y="4674489"/>
            <a:ext cx="5232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D</a:t>
            </a:r>
            <a:r>
              <a:rPr dirty="0" baseline="-21604" sz="1350">
                <a:latin typeface="Arial"/>
                <a:cs typeface="Arial"/>
              </a:rPr>
              <a:t>7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D</a:t>
            </a:r>
            <a:r>
              <a:rPr dirty="0" baseline="-21604" sz="1350" spc="7">
                <a:latin typeface="Arial"/>
                <a:cs typeface="Arial"/>
              </a:rPr>
              <a:t>0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5864" y="4055364"/>
            <a:ext cx="1469390" cy="234950"/>
          </a:xfrm>
          <a:prstGeom prst="rect">
            <a:avLst/>
          </a:prstGeom>
          <a:solidFill>
            <a:srgbClr val="CCFFCC"/>
          </a:solidFill>
        </p:spPr>
        <p:txBody>
          <a:bodyPr wrap="square" lIns="0" tIns="0" rIns="0" bIns="0" rtlCol="0" vert="horz">
            <a:spAutoFit/>
          </a:bodyPr>
          <a:lstStyle/>
          <a:p>
            <a:pPr marL="93980">
              <a:lnSpc>
                <a:spcPts val="1535"/>
              </a:lnSpc>
            </a:pPr>
            <a:r>
              <a:rPr dirty="0" sz="1400">
                <a:latin typeface="Arial"/>
                <a:cs typeface="Arial"/>
              </a:rPr>
              <a:t>A</a:t>
            </a:r>
            <a:r>
              <a:rPr dirty="0" baseline="-21604" sz="1350">
                <a:latin typeface="Arial"/>
                <a:cs typeface="Arial"/>
              </a:rPr>
              <a:t>7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A</a:t>
            </a:r>
            <a:r>
              <a:rPr dirty="0" baseline="-21604" sz="1350" spc="7">
                <a:latin typeface="Arial"/>
                <a:cs typeface="Arial"/>
              </a:rPr>
              <a:t>0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46248" y="4314444"/>
            <a:ext cx="254635" cy="635635"/>
          </a:xfrm>
          <a:custGeom>
            <a:avLst/>
            <a:gdLst/>
            <a:ahLst/>
            <a:cxnLst/>
            <a:rect l="l" t="t" r="r" b="b"/>
            <a:pathLst>
              <a:path w="254635" h="635635">
                <a:moveTo>
                  <a:pt x="0" y="635507"/>
                </a:moveTo>
                <a:lnTo>
                  <a:pt x="254507" y="635507"/>
                </a:lnTo>
                <a:lnTo>
                  <a:pt x="254507" y="0"/>
                </a:lnTo>
                <a:lnTo>
                  <a:pt x="0" y="0"/>
                </a:lnTo>
                <a:lnTo>
                  <a:pt x="0" y="635507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46248" y="4314444"/>
            <a:ext cx="254635" cy="635635"/>
          </a:xfrm>
          <a:custGeom>
            <a:avLst/>
            <a:gdLst/>
            <a:ahLst/>
            <a:cxnLst/>
            <a:rect l="l" t="t" r="r" b="b"/>
            <a:pathLst>
              <a:path w="254635" h="635635">
                <a:moveTo>
                  <a:pt x="0" y="635507"/>
                </a:moveTo>
                <a:lnTo>
                  <a:pt x="254507" y="635507"/>
                </a:lnTo>
                <a:lnTo>
                  <a:pt x="254507" y="0"/>
                </a:lnTo>
                <a:lnTo>
                  <a:pt x="0" y="0"/>
                </a:lnTo>
                <a:lnTo>
                  <a:pt x="0" y="63550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01440" y="3692652"/>
            <a:ext cx="0" cy="216535"/>
          </a:xfrm>
          <a:custGeom>
            <a:avLst/>
            <a:gdLst/>
            <a:ahLst/>
            <a:cxnLst/>
            <a:rect l="l" t="t" r="r" b="b"/>
            <a:pathLst>
              <a:path w="0" h="216535">
                <a:moveTo>
                  <a:pt x="0" y="21640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15539" y="3692652"/>
            <a:ext cx="1485900" cy="0"/>
          </a:xfrm>
          <a:custGeom>
            <a:avLst/>
            <a:gdLst/>
            <a:ahLst/>
            <a:cxnLst/>
            <a:rect l="l" t="t" r="r" b="b"/>
            <a:pathLst>
              <a:path w="1485900" h="0">
                <a:moveTo>
                  <a:pt x="14859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58544" y="2753359"/>
            <a:ext cx="518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8085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72894" y="3590035"/>
            <a:ext cx="301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6792" y="5128259"/>
            <a:ext cx="2325624" cy="903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59685" y="4885182"/>
            <a:ext cx="0" cy="509270"/>
          </a:xfrm>
          <a:custGeom>
            <a:avLst/>
            <a:gdLst/>
            <a:ahLst/>
            <a:cxnLst/>
            <a:rect l="l" t="t" r="r" b="b"/>
            <a:pathLst>
              <a:path w="0" h="509270">
                <a:moveTo>
                  <a:pt x="0" y="0"/>
                </a:moveTo>
                <a:lnTo>
                  <a:pt x="0" y="50901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50542" y="539419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80" h="0">
                <a:moveTo>
                  <a:pt x="48768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04594" y="5494782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 h="0">
                <a:moveTo>
                  <a:pt x="844295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79982" y="5840729"/>
            <a:ext cx="1158240" cy="0"/>
          </a:xfrm>
          <a:custGeom>
            <a:avLst/>
            <a:gdLst/>
            <a:ahLst/>
            <a:cxnLst/>
            <a:rect l="l" t="t" r="r" b="b"/>
            <a:pathLst>
              <a:path w="1158239" h="0">
                <a:moveTo>
                  <a:pt x="115824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9125" y="4885182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70">
                <a:moveTo>
                  <a:pt x="0" y="0"/>
                </a:moveTo>
                <a:lnTo>
                  <a:pt x="0" y="96621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13738" y="4885182"/>
            <a:ext cx="0" cy="609600"/>
          </a:xfrm>
          <a:custGeom>
            <a:avLst/>
            <a:gdLst/>
            <a:ahLst/>
            <a:cxnLst/>
            <a:rect l="l" t="t" r="r" b="b"/>
            <a:pathLst>
              <a:path w="0"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277366" y="4707458"/>
            <a:ext cx="9321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44525" algn="l"/>
              </a:tabLst>
            </a:pPr>
            <a:r>
              <a:rPr dirty="0" baseline="2777" sz="1500" spc="52">
                <a:latin typeface="Arial"/>
                <a:cs typeface="Arial"/>
              </a:rPr>
              <a:t>W</a:t>
            </a:r>
            <a:r>
              <a:rPr dirty="0" baseline="2777" sz="1500" spc="-7">
                <a:latin typeface="Arial"/>
                <a:cs typeface="Arial"/>
              </a:rPr>
              <a:t>R</a:t>
            </a:r>
            <a:r>
              <a:rPr dirty="0" baseline="2777" sz="1500">
                <a:latin typeface="Arial"/>
                <a:cs typeface="Arial"/>
              </a:rPr>
              <a:t>  </a:t>
            </a:r>
            <a:r>
              <a:rPr dirty="0" baseline="2777" sz="1500" spc="52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RD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baseline="2777" sz="1500" spc="-7">
                <a:latin typeface="Arial"/>
                <a:cs typeface="Arial"/>
              </a:rPr>
              <a:t>IO/M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57300" y="4690871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 h="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95159" y="2964179"/>
            <a:ext cx="934719" cy="2255520"/>
          </a:xfrm>
          <a:custGeom>
            <a:avLst/>
            <a:gdLst/>
            <a:ahLst/>
            <a:cxnLst/>
            <a:rect l="l" t="t" r="r" b="b"/>
            <a:pathLst>
              <a:path w="934720" h="2255520">
                <a:moveTo>
                  <a:pt x="0" y="2255520"/>
                </a:moveTo>
                <a:lnTo>
                  <a:pt x="934211" y="2255520"/>
                </a:lnTo>
                <a:lnTo>
                  <a:pt x="934211" y="0"/>
                </a:lnTo>
                <a:lnTo>
                  <a:pt x="0" y="0"/>
                </a:lnTo>
                <a:lnTo>
                  <a:pt x="0" y="225552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571244" y="469087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92451" y="469087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 h="0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194804" y="5215128"/>
            <a:ext cx="97536" cy="9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584947" y="5215128"/>
            <a:ext cx="99059" cy="97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432547" y="2874264"/>
            <a:ext cx="99059" cy="97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507223" y="504291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127747" y="504291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6995159" y="2964179"/>
            <a:ext cx="934719" cy="22555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80010" rIns="0" bIns="0" rtlCol="0" vert="horz">
            <a:spAutoFit/>
          </a:bodyPr>
          <a:lstStyle/>
          <a:p>
            <a:pPr algn="ctr" marL="44450">
              <a:lnSpc>
                <a:spcPct val="100000"/>
              </a:lnSpc>
              <a:spcBef>
                <a:spcPts val="630"/>
              </a:spcBef>
            </a:pPr>
            <a:r>
              <a:rPr dirty="0" sz="1000" spc="-5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 marL="207010" marR="167640" indent="-4445">
              <a:lnSpc>
                <a:spcPct val="100000"/>
              </a:lnSpc>
              <a:spcBef>
                <a:spcPts val="675"/>
              </a:spcBef>
            </a:pPr>
            <a:r>
              <a:rPr dirty="0" sz="1200" spc="-5">
                <a:latin typeface="Arial"/>
                <a:cs typeface="Arial"/>
              </a:rPr>
              <a:t>1K Byte 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 spc="-5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ry  </a:t>
            </a:r>
            <a:r>
              <a:rPr dirty="0" sz="1200" spc="-5">
                <a:latin typeface="Arial"/>
                <a:cs typeface="Arial"/>
              </a:rPr>
              <a:t>Chip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R="4445">
              <a:lnSpc>
                <a:spcPts val="1160"/>
              </a:lnSpc>
              <a:tabLst>
                <a:tab pos="366395" algn="l"/>
              </a:tabLst>
            </a:pPr>
            <a:r>
              <a:rPr dirty="0" sz="1000" spc="-5">
                <a:latin typeface="Arial"/>
                <a:cs typeface="Arial"/>
              </a:rPr>
              <a:t>RD	</a:t>
            </a:r>
            <a:r>
              <a:rPr dirty="0" baseline="2777" sz="1500" spc="52">
                <a:latin typeface="Arial"/>
                <a:cs typeface="Arial"/>
              </a:rPr>
              <a:t>WR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76159" y="3022092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934455" y="3611879"/>
            <a:ext cx="1066800" cy="530860"/>
          </a:xfrm>
          <a:custGeom>
            <a:avLst/>
            <a:gdLst/>
            <a:ahLst/>
            <a:cxnLst/>
            <a:rect l="l" t="t" r="r" b="b"/>
            <a:pathLst>
              <a:path w="1066800" h="530860">
                <a:moveTo>
                  <a:pt x="800100" y="0"/>
                </a:moveTo>
                <a:lnTo>
                  <a:pt x="800100" y="132588"/>
                </a:lnTo>
                <a:lnTo>
                  <a:pt x="0" y="132588"/>
                </a:lnTo>
                <a:lnTo>
                  <a:pt x="0" y="397764"/>
                </a:lnTo>
                <a:lnTo>
                  <a:pt x="800100" y="397764"/>
                </a:lnTo>
                <a:lnTo>
                  <a:pt x="800100" y="530352"/>
                </a:lnTo>
                <a:lnTo>
                  <a:pt x="1066800" y="265176"/>
                </a:lnTo>
                <a:lnTo>
                  <a:pt x="8001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934455" y="3611879"/>
            <a:ext cx="1066800" cy="530860"/>
          </a:xfrm>
          <a:custGeom>
            <a:avLst/>
            <a:gdLst/>
            <a:ahLst/>
            <a:cxnLst/>
            <a:rect l="l" t="t" r="r" b="b"/>
            <a:pathLst>
              <a:path w="1066800" h="530860">
                <a:moveTo>
                  <a:pt x="0" y="132588"/>
                </a:moveTo>
                <a:lnTo>
                  <a:pt x="800100" y="132588"/>
                </a:lnTo>
                <a:lnTo>
                  <a:pt x="800100" y="0"/>
                </a:lnTo>
                <a:lnTo>
                  <a:pt x="1066800" y="265176"/>
                </a:lnTo>
                <a:lnTo>
                  <a:pt x="800100" y="530352"/>
                </a:lnTo>
                <a:lnTo>
                  <a:pt x="800100" y="397764"/>
                </a:lnTo>
                <a:lnTo>
                  <a:pt x="0" y="397764"/>
                </a:lnTo>
                <a:lnTo>
                  <a:pt x="0" y="13258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718047" y="3918203"/>
            <a:ext cx="213360" cy="376555"/>
          </a:xfrm>
          <a:custGeom>
            <a:avLst/>
            <a:gdLst/>
            <a:ahLst/>
            <a:cxnLst/>
            <a:rect l="l" t="t" r="r" b="b"/>
            <a:pathLst>
              <a:path w="213360" h="376554">
                <a:moveTo>
                  <a:pt x="0" y="376428"/>
                </a:moveTo>
                <a:lnTo>
                  <a:pt x="213360" y="376428"/>
                </a:lnTo>
                <a:lnTo>
                  <a:pt x="213360" y="0"/>
                </a:lnTo>
                <a:lnTo>
                  <a:pt x="0" y="0"/>
                </a:lnTo>
                <a:lnTo>
                  <a:pt x="0" y="376428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718047" y="3918203"/>
            <a:ext cx="213360" cy="376555"/>
          </a:xfrm>
          <a:custGeom>
            <a:avLst/>
            <a:gdLst/>
            <a:ahLst/>
            <a:cxnLst/>
            <a:rect l="l" t="t" r="r" b="b"/>
            <a:pathLst>
              <a:path w="213360" h="376554">
                <a:moveTo>
                  <a:pt x="0" y="376428"/>
                </a:moveTo>
                <a:lnTo>
                  <a:pt x="213360" y="376428"/>
                </a:lnTo>
                <a:lnTo>
                  <a:pt x="213360" y="0"/>
                </a:lnTo>
                <a:lnTo>
                  <a:pt x="0" y="0"/>
                </a:lnTo>
                <a:lnTo>
                  <a:pt x="0" y="37642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839967" y="3258311"/>
            <a:ext cx="90170" cy="588645"/>
          </a:xfrm>
          <a:custGeom>
            <a:avLst/>
            <a:gdLst/>
            <a:ahLst/>
            <a:cxnLst/>
            <a:rect l="l" t="t" r="r" b="b"/>
            <a:pathLst>
              <a:path w="90170" h="588645">
                <a:moveTo>
                  <a:pt x="0" y="588263"/>
                </a:moveTo>
                <a:lnTo>
                  <a:pt x="89915" y="588263"/>
                </a:lnTo>
                <a:lnTo>
                  <a:pt x="89915" y="0"/>
                </a:lnTo>
                <a:lnTo>
                  <a:pt x="0" y="0"/>
                </a:lnTo>
                <a:lnTo>
                  <a:pt x="0" y="58826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839967" y="3258311"/>
            <a:ext cx="90170" cy="588645"/>
          </a:xfrm>
          <a:custGeom>
            <a:avLst/>
            <a:gdLst/>
            <a:ahLst/>
            <a:cxnLst/>
            <a:rect l="l" t="t" r="r" b="b"/>
            <a:pathLst>
              <a:path w="90170" h="588645">
                <a:moveTo>
                  <a:pt x="0" y="588263"/>
                </a:moveTo>
                <a:lnTo>
                  <a:pt x="89915" y="588263"/>
                </a:lnTo>
                <a:lnTo>
                  <a:pt x="89915" y="0"/>
                </a:lnTo>
                <a:lnTo>
                  <a:pt x="0" y="0"/>
                </a:lnTo>
                <a:lnTo>
                  <a:pt x="0" y="5882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6034278" y="3739388"/>
            <a:ext cx="4946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A</a:t>
            </a:r>
            <a:r>
              <a:rPr dirty="0" baseline="-21604" sz="1350">
                <a:latin typeface="Arial"/>
                <a:cs typeface="Arial"/>
              </a:rPr>
              <a:t>9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A</a:t>
            </a:r>
            <a:r>
              <a:rPr dirty="0" baseline="-21604" sz="1350" spc="7">
                <a:latin typeface="Arial"/>
                <a:cs typeface="Arial"/>
              </a:rPr>
              <a:t>0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725667" y="2333244"/>
            <a:ext cx="204470" cy="925194"/>
          </a:xfrm>
          <a:custGeom>
            <a:avLst/>
            <a:gdLst/>
            <a:ahLst/>
            <a:cxnLst/>
            <a:rect l="l" t="t" r="r" b="b"/>
            <a:pathLst>
              <a:path w="204470" h="925195">
                <a:moveTo>
                  <a:pt x="0" y="925067"/>
                </a:moveTo>
                <a:lnTo>
                  <a:pt x="204215" y="925067"/>
                </a:lnTo>
                <a:lnTo>
                  <a:pt x="204215" y="0"/>
                </a:lnTo>
                <a:lnTo>
                  <a:pt x="0" y="0"/>
                </a:lnTo>
                <a:lnTo>
                  <a:pt x="0" y="92506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725667" y="2333244"/>
            <a:ext cx="204470" cy="925194"/>
          </a:xfrm>
          <a:custGeom>
            <a:avLst/>
            <a:gdLst/>
            <a:ahLst/>
            <a:cxnLst/>
            <a:rect l="l" t="t" r="r" b="b"/>
            <a:pathLst>
              <a:path w="204470" h="925195">
                <a:moveTo>
                  <a:pt x="0" y="925067"/>
                </a:moveTo>
                <a:lnTo>
                  <a:pt x="204215" y="925067"/>
                </a:lnTo>
                <a:lnTo>
                  <a:pt x="204215" y="0"/>
                </a:lnTo>
                <a:lnTo>
                  <a:pt x="0" y="0"/>
                </a:lnTo>
                <a:lnTo>
                  <a:pt x="0" y="92506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6126607" y="2378456"/>
            <a:ext cx="6261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aseline="13888" sz="2100" spc="7">
                <a:latin typeface="Arial"/>
                <a:cs typeface="Arial"/>
              </a:rPr>
              <a:t>A</a:t>
            </a:r>
            <a:r>
              <a:rPr dirty="0" sz="900" spc="5">
                <a:latin typeface="Arial"/>
                <a:cs typeface="Arial"/>
              </a:rPr>
              <a:t>15</a:t>
            </a:r>
            <a:r>
              <a:rPr dirty="0" baseline="13888" sz="2100" spc="7">
                <a:latin typeface="Arial"/>
                <a:cs typeface="Arial"/>
              </a:rPr>
              <a:t>-</a:t>
            </a:r>
            <a:r>
              <a:rPr dirty="0" baseline="13888" sz="2100" spc="-187">
                <a:latin typeface="Arial"/>
                <a:cs typeface="Arial"/>
              </a:rPr>
              <a:t> </a:t>
            </a:r>
            <a:r>
              <a:rPr dirty="0" baseline="13888" sz="2100" spc="7">
                <a:latin typeface="Arial"/>
                <a:cs typeface="Arial"/>
              </a:rPr>
              <a:t>A</a:t>
            </a:r>
            <a:r>
              <a:rPr dirty="0" sz="900" spc="5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475219" y="2679192"/>
            <a:ext cx="0" cy="213360"/>
          </a:xfrm>
          <a:custGeom>
            <a:avLst/>
            <a:gdLst/>
            <a:ahLst/>
            <a:cxnLst/>
            <a:rect l="l" t="t" r="r" b="b"/>
            <a:pathLst>
              <a:path w="0"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7022592" y="2252472"/>
            <a:ext cx="904240" cy="426720"/>
          </a:xfrm>
          <a:prstGeom prst="rect">
            <a:avLst/>
          </a:prstGeom>
          <a:solidFill>
            <a:srgbClr val="CCEBFF"/>
          </a:solidFill>
          <a:ln w="9144">
            <a:solidFill>
              <a:srgbClr val="000000"/>
            </a:solidFill>
          </a:ln>
        </p:spPr>
        <p:txBody>
          <a:bodyPr wrap="square" lIns="0" tIns="63500" rIns="0" bIns="0" rtlCol="0" vert="horz">
            <a:spAutoFit/>
          </a:bodyPr>
          <a:lstStyle/>
          <a:p>
            <a:pPr marL="288925" marR="19685" indent="-227329">
              <a:lnSpc>
                <a:spcPct val="100000"/>
              </a:lnSpc>
              <a:spcBef>
                <a:spcPts val="500"/>
              </a:spcBef>
            </a:pPr>
            <a:r>
              <a:rPr dirty="0" sz="1000" spc="-5">
                <a:latin typeface="Arial"/>
                <a:cs typeface="Arial"/>
              </a:rPr>
              <a:t>Chip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Selection  Circuit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12514" y="5453634"/>
            <a:ext cx="3139440" cy="0"/>
          </a:xfrm>
          <a:custGeom>
            <a:avLst/>
            <a:gdLst/>
            <a:ahLst/>
            <a:cxnLst/>
            <a:rect l="l" t="t" r="r" b="b"/>
            <a:pathLst>
              <a:path w="3139440" h="0">
                <a:moveTo>
                  <a:pt x="0" y="0"/>
                </a:moveTo>
                <a:lnTo>
                  <a:pt x="313944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03370" y="5790438"/>
            <a:ext cx="3525520" cy="0"/>
          </a:xfrm>
          <a:custGeom>
            <a:avLst/>
            <a:gdLst/>
            <a:ahLst/>
            <a:cxnLst/>
            <a:rect l="l" t="t" r="r" b="b"/>
            <a:pathLst>
              <a:path w="3525520" h="0">
                <a:moveTo>
                  <a:pt x="0" y="0"/>
                </a:moveTo>
                <a:lnTo>
                  <a:pt x="3525011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251954" y="5310378"/>
            <a:ext cx="0" cy="134620"/>
          </a:xfrm>
          <a:custGeom>
            <a:avLst/>
            <a:gdLst/>
            <a:ahLst/>
            <a:cxnLst/>
            <a:rect l="l" t="t" r="r" b="b"/>
            <a:pathLst>
              <a:path w="0"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637526" y="5310378"/>
            <a:ext cx="0" cy="498475"/>
          </a:xfrm>
          <a:custGeom>
            <a:avLst/>
            <a:gdLst/>
            <a:ahLst/>
            <a:cxnLst/>
            <a:rect l="l" t="t" r="r" b="b"/>
            <a:pathLst>
              <a:path w="0" h="498475">
                <a:moveTo>
                  <a:pt x="0" y="0"/>
                </a:moveTo>
                <a:lnTo>
                  <a:pt x="0" y="498348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724144" y="3075432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721096" y="3259835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849111" y="3250692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928359" y="2354579"/>
            <a:ext cx="0" cy="231775"/>
          </a:xfrm>
          <a:custGeom>
            <a:avLst/>
            <a:gdLst/>
            <a:ahLst/>
            <a:cxnLst/>
            <a:rect l="l" t="t" r="r" b="b"/>
            <a:pathLst>
              <a:path w="0"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935217" y="3746753"/>
            <a:ext cx="1905" cy="94615"/>
          </a:xfrm>
          <a:custGeom>
            <a:avLst/>
            <a:gdLst/>
            <a:ahLst/>
            <a:cxnLst/>
            <a:rect l="l" t="t" r="r" b="b"/>
            <a:pathLst>
              <a:path w="1904" h="94614">
                <a:moveTo>
                  <a:pt x="0" y="94488"/>
                </a:moveTo>
                <a:lnTo>
                  <a:pt x="1524" y="0"/>
                </a:lnTo>
              </a:path>
            </a:pathLst>
          </a:custGeom>
          <a:ln w="19811">
            <a:solidFill>
              <a:srgbClr val="CCFF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932170" y="3922014"/>
            <a:ext cx="0" cy="83820"/>
          </a:xfrm>
          <a:custGeom>
            <a:avLst/>
            <a:gdLst/>
            <a:ahLst/>
            <a:cxnLst/>
            <a:rect l="l" t="t" r="r" b="b"/>
            <a:pathLst>
              <a:path w="0" h="83820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19812">
            <a:solidFill>
              <a:srgbClr val="CCFF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002279" y="4698491"/>
            <a:ext cx="0" cy="245745"/>
          </a:xfrm>
          <a:custGeom>
            <a:avLst/>
            <a:gdLst/>
            <a:ahLst/>
            <a:cxnLst/>
            <a:rect l="l" t="t" r="r" b="b"/>
            <a:pathLst>
              <a:path w="0" h="245745">
                <a:moveTo>
                  <a:pt x="0" y="0"/>
                </a:moveTo>
                <a:lnTo>
                  <a:pt x="0" y="245363"/>
                </a:lnTo>
              </a:path>
            </a:pathLst>
          </a:custGeom>
          <a:ln w="9144">
            <a:solidFill>
              <a:srgbClr val="66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hussein alkarawi</dc:creator>
  <dc:title>Chapter 2 ...  Microprocessor Architecture</dc:title>
  <dcterms:created xsi:type="dcterms:W3CDTF">2018-11-13T09:13:18Z</dcterms:created>
  <dcterms:modified xsi:type="dcterms:W3CDTF">2018-11-13T09:13:18Z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2018-11-13T00:00:00Z</vt:filetime>
  </property>
</Properties>
</file>